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304" r:id="rId5"/>
    <p:sldId id="302" r:id="rId6"/>
    <p:sldId id="310" r:id="rId7"/>
    <p:sldId id="314" r:id="rId8"/>
    <p:sldId id="327" r:id="rId9"/>
    <p:sldId id="313" r:id="rId10"/>
    <p:sldId id="316" r:id="rId11"/>
    <p:sldId id="326" r:id="rId12"/>
    <p:sldId id="328" r:id="rId13"/>
    <p:sldId id="329" r:id="rId14"/>
    <p:sldId id="332" r:id="rId15"/>
    <p:sldId id="318" r:id="rId16"/>
    <p:sldId id="333" r:id="rId17"/>
    <p:sldId id="334" r:id="rId18"/>
    <p:sldId id="336" r:id="rId19"/>
    <p:sldId id="337" r:id="rId20"/>
    <p:sldId id="319" r:id="rId21"/>
    <p:sldId id="335"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6AA"/>
    <a:srgbClr val="4D7183"/>
    <a:srgbClr val="223C77"/>
    <a:srgbClr val="214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98FCE-348B-417A-B424-4DE309A30CA9}" v="1" dt="2024-03-06T21:33:12.574"/>
    <p1510:client id="{1636A948-0B49-7F43-BD66-359C5C2D28D6}" v="84" dt="2024-03-05T17:21:06.988"/>
    <p1510:client id="{38005420-50B7-F89D-EC34-3C7D4003D690}" v="42" dt="2024-03-04T23:22:10.575"/>
    <p1510:client id="{669F65BE-55D6-4C11-870F-511C4B57C9F6}" v="44" dt="2024-03-05T15:58:24.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AB104-A0B1-488B-9218-E1AD88B44C93}" type="datetimeFigureOut">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D0C7F-0D30-48F3-935D-ABA47F493198}" type="slidenum">
              <a:t>‹#›</a:t>
            </a:fld>
            <a:endParaRPr lang="en-US"/>
          </a:p>
        </p:txBody>
      </p:sp>
    </p:spTree>
    <p:extLst>
      <p:ext uri="{BB962C8B-B14F-4D97-AF65-F5344CB8AC3E}">
        <p14:creationId xmlns:p14="http://schemas.microsoft.com/office/powerpoint/2010/main" val="102359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1525" rtl="0" eaLnBrk="1" fontAlgn="auto" latinLnBrk="0" hangingPunct="1">
              <a:lnSpc>
                <a:spcPct val="90000"/>
              </a:lnSpc>
              <a:spcBef>
                <a:spcPts val="845"/>
              </a:spcBef>
              <a:spcAft>
                <a:spcPts val="0"/>
              </a:spcAft>
              <a:buClr>
                <a:srgbClr val="F58220"/>
              </a:buClr>
              <a:buSzTx/>
              <a:buNone/>
              <a:tabLst/>
              <a:defRPr/>
            </a:pPr>
            <a:r>
              <a:rPr kumimoji="0" lang="en-US" sz="2000" b="1" i="0" u="none" strike="noStrike" kern="1200" cap="none" spc="15" normalizeH="0" baseline="0" noProof="0">
                <a:ln>
                  <a:noFill/>
                </a:ln>
                <a:effectLst/>
                <a:uLnTx/>
                <a:uFillTx/>
                <a:ea typeface="Calibri" panose="020F0502020204030204" pitchFamily="34" charset="0"/>
                <a:cs typeface="Times New Roman" panose="02020603050405020304" pitchFamily="18" charset="0"/>
              </a:rPr>
              <a:t>83%</a:t>
            </a:r>
            <a:r>
              <a:rPr kumimoji="0" lang="en-US" sz="2000" b="0" i="0" u="none" strike="noStrike" kern="1200" cap="none" spc="15" normalizeH="0" baseline="0" noProof="0">
                <a:ln>
                  <a:noFill/>
                </a:ln>
                <a:effectLst/>
                <a:uLnTx/>
                <a:uFillTx/>
                <a:ea typeface="Calibri" panose="020F0502020204030204" pitchFamily="34" charset="0"/>
                <a:cs typeface="Times New Roman" panose="02020603050405020304" pitchFamily="18" charset="0"/>
              </a:rPr>
              <a:t> of providers are turning away new referrals, representing a 25.8% pre-pandemic increase; </a:t>
            </a:r>
          </a:p>
          <a:p>
            <a:pPr marL="0" marR="0" lvl="0" indent="0" algn="l" defTabSz="771525" rtl="0" eaLnBrk="1" fontAlgn="auto" latinLnBrk="0" hangingPunct="1">
              <a:lnSpc>
                <a:spcPct val="90000"/>
              </a:lnSpc>
              <a:spcBef>
                <a:spcPts val="845"/>
              </a:spcBef>
              <a:spcAft>
                <a:spcPts val="0"/>
              </a:spcAft>
              <a:buClr>
                <a:srgbClr val="F58220"/>
              </a:buClr>
              <a:buSzTx/>
              <a:buNone/>
              <a:tabLst/>
              <a:defRPr/>
            </a:pPr>
            <a:r>
              <a:rPr lang="en-US" sz="2000" b="1" spc="15">
                <a:ea typeface="Calibri" panose="020F0502020204030204" pitchFamily="34" charset="0"/>
                <a:cs typeface="Times New Roman" panose="02020603050405020304" pitchFamily="18" charset="0"/>
              </a:rPr>
              <a:t>63% </a:t>
            </a:r>
            <a:r>
              <a:rPr lang="en-US" sz="2000" spc="15">
                <a:ea typeface="Calibri" panose="020F0502020204030204" pitchFamily="34" charset="0"/>
                <a:cs typeface="Times New Roman" panose="02020603050405020304" pitchFamily="18" charset="0"/>
              </a:rPr>
              <a:t>of providers are discontinuing programs and services, </a:t>
            </a:r>
            <a:r>
              <a:rPr lang="en-US" sz="2000" u="sng" spc="15">
                <a:ea typeface="Calibri" panose="020F0502020204030204" pitchFamily="34" charset="0"/>
                <a:cs typeface="Times New Roman" panose="02020603050405020304" pitchFamily="18" charset="0"/>
              </a:rPr>
              <a:t>representing a 85.3% increase since the beginning of the pandemic</a:t>
            </a:r>
            <a:r>
              <a:rPr lang="en-US" sz="2000" spc="15">
                <a:ea typeface="Calibri" panose="020F0502020204030204" pitchFamily="34" charset="0"/>
                <a:cs typeface="Times New Roman" panose="02020603050405020304" pitchFamily="18" charset="0"/>
              </a:rPr>
              <a:t>; and</a:t>
            </a:r>
          </a:p>
          <a:p>
            <a:pPr marL="0" marR="0" lvl="0" indent="0" algn="l" defTabSz="771525" rtl="0" eaLnBrk="1" fontAlgn="auto" latinLnBrk="0" hangingPunct="1">
              <a:lnSpc>
                <a:spcPct val="90000"/>
              </a:lnSpc>
              <a:spcBef>
                <a:spcPts val="845"/>
              </a:spcBef>
              <a:spcAft>
                <a:spcPts val="0"/>
              </a:spcAft>
              <a:buClr>
                <a:srgbClr val="F58220"/>
              </a:buClr>
              <a:buSzTx/>
              <a:buNone/>
              <a:tabLst/>
              <a:defRPr/>
            </a:pPr>
            <a:r>
              <a:rPr kumimoji="0" lang="en-US" sz="2000" b="1" i="0" u="none" strike="noStrike" kern="1200" cap="none" spc="15" normalizeH="0" baseline="0" noProof="0">
                <a:ln>
                  <a:noFill/>
                </a:ln>
                <a:effectLst/>
                <a:uLnTx/>
                <a:uFillTx/>
                <a:ea typeface="Calibri" panose="020F0502020204030204" pitchFamily="34" charset="0"/>
                <a:cs typeface="Times New Roman" panose="02020603050405020304" pitchFamily="18" charset="0"/>
              </a:rPr>
              <a:t>55% </a:t>
            </a:r>
            <a:r>
              <a:rPr kumimoji="0" lang="en-US" sz="2000" b="0" i="0" u="none" strike="noStrike" kern="1200" cap="none" spc="15" normalizeH="0" baseline="0" noProof="0">
                <a:ln>
                  <a:noFill/>
                </a:ln>
                <a:effectLst/>
                <a:uLnTx/>
                <a:uFillTx/>
                <a:ea typeface="Calibri" panose="020F0502020204030204" pitchFamily="34" charset="0"/>
                <a:cs typeface="Times New Roman" panose="02020603050405020304" pitchFamily="18" charset="0"/>
              </a:rPr>
              <a:t>of providers are considering additional service discontinuations</a:t>
            </a:r>
            <a:r>
              <a:rPr lang="en-US" sz="2000" spc="15">
                <a:ea typeface="Calibri" panose="020F0502020204030204" pitchFamily="34" charset="0"/>
                <a:cs typeface="Times New Roman" panose="02020603050405020304" pitchFamily="18" charset="0"/>
              </a:rPr>
              <a:t>. </a:t>
            </a:r>
          </a:p>
          <a:p>
            <a:pPr marL="457200" lvl="1" indent="0" defTabSz="771525">
              <a:lnSpc>
                <a:spcPct val="90000"/>
              </a:lnSpc>
              <a:spcBef>
                <a:spcPts val="845"/>
              </a:spcBef>
              <a:buClr>
                <a:srgbClr val="F58220"/>
              </a:buClr>
              <a:buNone/>
              <a:defRPr/>
            </a:pPr>
            <a:r>
              <a:rPr kumimoji="0" lang="en-US" sz="2000" b="0" i="0" u="none" strike="noStrike" kern="1200" cap="none" spc="15" normalizeH="0" baseline="0" noProof="0">
                <a:ln>
                  <a:noFill/>
                </a:ln>
                <a:effectLst/>
                <a:uLnTx/>
                <a:uFillTx/>
                <a:ea typeface="Calibri" panose="020F0502020204030204" pitchFamily="34" charset="0"/>
                <a:cs typeface="Times New Roman" panose="02020603050405020304" pitchFamily="18" charset="0"/>
              </a:rPr>
              <a:t>Another 37% indicated they were not sure,</a:t>
            </a:r>
          </a:p>
          <a:p>
            <a:pPr marL="457200" lvl="1" indent="0" defTabSz="771525">
              <a:lnSpc>
                <a:spcPct val="90000"/>
              </a:lnSpc>
              <a:spcBef>
                <a:spcPts val="845"/>
              </a:spcBef>
              <a:buClr>
                <a:srgbClr val="F58220"/>
              </a:buClr>
              <a:buNone/>
              <a:defRPr/>
            </a:pPr>
            <a:r>
              <a:rPr lang="en-US" sz="2000" spc="15">
                <a:ea typeface="Calibri" panose="020F0502020204030204" pitchFamily="34" charset="0"/>
                <a:cs typeface="Times New Roman" panose="02020603050405020304" pitchFamily="18" charset="0"/>
              </a:rPr>
              <a:t>Only 8% responded they would not. </a:t>
            </a:r>
            <a:endParaRPr kumimoji="0" lang="en-US" sz="2000" b="0" i="0" u="none" strike="noStrike" kern="1200" cap="none" spc="15" normalizeH="0" baseline="0" noProof="0">
              <a:ln>
                <a:noFill/>
              </a:ln>
              <a:effectLst/>
              <a:uLnTx/>
              <a:uFillTx/>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35D0C7F-0D30-48F3-935D-ABA47F493198}" type="slidenum">
              <a:rPr lang="en-US" smtClean="0"/>
              <a:t>6</a:t>
            </a:fld>
            <a:endParaRPr lang="en-US"/>
          </a:p>
        </p:txBody>
      </p:sp>
    </p:spTree>
    <p:extLst>
      <p:ext uri="{BB962C8B-B14F-4D97-AF65-F5344CB8AC3E}">
        <p14:creationId xmlns:p14="http://schemas.microsoft.com/office/powerpoint/2010/main" val="532106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489" y="2812524"/>
            <a:ext cx="9034739" cy="1721984"/>
          </a:xfrm>
          <a:prstGeom prst="rect">
            <a:avLst/>
          </a:prstGeom>
        </p:spPr>
        <p:txBody>
          <a:bodyPr anchor="b"/>
          <a:lstStyle>
            <a:lvl1pPr algn="l">
              <a:defRPr sz="5000">
                <a:solidFill>
                  <a:schemeClr val="bg1"/>
                </a:solidFill>
                <a:latin typeface="+mj-lt"/>
                <a:ea typeface="Tahoma" panose="020B0604030504040204" pitchFamily="34" charset="0"/>
                <a:cs typeface="Tahoma" panose="020B0604030504040204" pitchFamily="34" charset="0"/>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2754493" y="4568130"/>
            <a:ext cx="9046175" cy="767443"/>
          </a:xfrm>
          <a:prstGeom prst="rect">
            <a:avLst/>
          </a:prstGeom>
        </p:spPr>
        <p:txBody>
          <a:bodyPr/>
          <a:lstStyle>
            <a:lvl1pPr marL="0" indent="0" algn="l">
              <a:buNone/>
              <a:defRPr sz="1800">
                <a:solidFill>
                  <a:schemeClr val="accent4">
                    <a:lumMod val="20000"/>
                    <a:lumOff val="80000"/>
                  </a:schemeClr>
                </a:solidFill>
                <a:latin typeface="+mj-lt"/>
                <a:ea typeface="Tahoma" panose="020B0604030504040204" pitchFamily="34" charset="0"/>
                <a:cs typeface="Tahoma" panose="020B060403050404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cxnSp>
        <p:nvCxnSpPr>
          <p:cNvPr id="12" name="Straight Connector 11"/>
          <p:cNvCxnSpPr/>
          <p:nvPr/>
        </p:nvCxnSpPr>
        <p:spPr>
          <a:xfrm>
            <a:off x="0" y="6577950"/>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D46927B-65E8-449A-AAF1-A04BDDF678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40" y="5694235"/>
            <a:ext cx="1830251" cy="731520"/>
          </a:xfrm>
          <a:prstGeom prst="rect">
            <a:avLst/>
          </a:prstGeom>
        </p:spPr>
      </p:pic>
      <p:sp>
        <p:nvSpPr>
          <p:cNvPr id="7" name="Slide Number Placeholder 5">
            <a:extLst>
              <a:ext uri="{FF2B5EF4-FFF2-40B4-BE49-F238E27FC236}">
                <a16:creationId xmlns:a16="http://schemas.microsoft.com/office/drawing/2014/main" id="{288C6ADB-FD80-4FD2-8415-D5DCF443FE74}"/>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sp>
        <p:nvSpPr>
          <p:cNvPr id="8" name="TextBox 7">
            <a:extLst>
              <a:ext uri="{FF2B5EF4-FFF2-40B4-BE49-F238E27FC236}">
                <a16:creationId xmlns:a16="http://schemas.microsoft.com/office/drawing/2014/main" id="{9DD894F9-F6F2-4FD4-9E7E-64FDB5EAECA4}"/>
              </a:ext>
            </a:extLst>
          </p:cNvPr>
          <p:cNvSpPr txBox="1"/>
          <p:nvPr userDrawn="1"/>
        </p:nvSpPr>
        <p:spPr>
          <a:xfrm>
            <a:off x="8350103" y="6090409"/>
            <a:ext cx="3841899" cy="369332"/>
          </a:xfrm>
          <a:prstGeom prst="rect">
            <a:avLst/>
          </a:prstGeom>
          <a:noFill/>
        </p:spPr>
        <p:txBody>
          <a:bodyPr wrap="square" rtlCol="0">
            <a:spAutoFit/>
          </a:bodyPr>
          <a:lstStyle/>
          <a:p>
            <a:r>
              <a:rPr lang="en-US" sz="1600" b="0">
                <a:solidFill>
                  <a:schemeClr val="accent3">
                    <a:lumMod val="20000"/>
                    <a:lumOff val="80000"/>
                  </a:schemeClr>
                </a:solidFill>
              </a:rPr>
              <a:t>@TheRealANCOR           </a:t>
            </a:r>
            <a:r>
              <a:rPr lang="en-US" sz="1800" b="1">
                <a:solidFill>
                  <a:schemeClr val="accent3">
                    <a:lumMod val="20000"/>
                    <a:lumOff val="80000"/>
                  </a:schemeClr>
                </a:solidFill>
              </a:rPr>
              <a:t>ancor.org</a:t>
            </a:r>
            <a:endParaRPr lang="en-US" sz="1600" b="1">
              <a:solidFill>
                <a:schemeClr val="accent3">
                  <a:lumMod val="20000"/>
                  <a:lumOff val="80000"/>
                </a:schemeClr>
              </a:solidFill>
            </a:endParaRPr>
          </a:p>
        </p:txBody>
      </p:sp>
    </p:spTree>
    <p:extLst>
      <p:ext uri="{BB962C8B-B14F-4D97-AF65-F5344CB8AC3E}">
        <p14:creationId xmlns:p14="http://schemas.microsoft.com/office/powerpoint/2010/main" val="181345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a:t>Click to edit Master title style</a:t>
            </a:r>
          </a:p>
        </p:txBody>
      </p:sp>
      <p:sp>
        <p:nvSpPr>
          <p:cNvPr id="5" name="Slide Number Placeholder 5">
            <a:extLst>
              <a:ext uri="{FF2B5EF4-FFF2-40B4-BE49-F238E27FC236}">
                <a16:creationId xmlns:a16="http://schemas.microsoft.com/office/drawing/2014/main" id="{298D9CFC-EDC2-4D7E-AC6E-C467D4484EDC}"/>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8" name="Picture 7">
            <a:extLst>
              <a:ext uri="{FF2B5EF4-FFF2-40B4-BE49-F238E27FC236}">
                <a16:creationId xmlns:a16="http://schemas.microsoft.com/office/drawing/2014/main" id="{C128689B-1A39-4A69-A34A-2DF7DED8AB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6" name="TextBox 5">
            <a:extLst>
              <a:ext uri="{FF2B5EF4-FFF2-40B4-BE49-F238E27FC236}">
                <a16:creationId xmlns:a16="http://schemas.microsoft.com/office/drawing/2014/main" id="{E8315F2E-48DA-4396-95DD-08E3E961EF14}"/>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217986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a:t>Click to edit Master title style</a:t>
            </a:r>
          </a:p>
        </p:txBody>
      </p:sp>
      <p:sp>
        <p:nvSpPr>
          <p:cNvPr id="4" name="Slide Number Placeholder 5">
            <a:extLst>
              <a:ext uri="{FF2B5EF4-FFF2-40B4-BE49-F238E27FC236}">
                <a16:creationId xmlns:a16="http://schemas.microsoft.com/office/drawing/2014/main" id="{AF751A19-C734-4A2F-BFF5-33C97FDCBC40}"/>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7" name="Picture 6">
            <a:extLst>
              <a:ext uri="{FF2B5EF4-FFF2-40B4-BE49-F238E27FC236}">
                <a16:creationId xmlns:a16="http://schemas.microsoft.com/office/drawing/2014/main" id="{2650F1F3-2A12-4B81-88A6-2E21C96FB2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8" name="TextBox 7">
            <a:extLst>
              <a:ext uri="{FF2B5EF4-FFF2-40B4-BE49-F238E27FC236}">
                <a16:creationId xmlns:a16="http://schemas.microsoft.com/office/drawing/2014/main" id="{C7832E82-79DC-4CA9-BF37-6EEB1BC4EEC0}"/>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144076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2224" y="313206"/>
            <a:ext cx="6427005" cy="5547861"/>
          </a:xfrm>
          <a:prstGeom prst="rect">
            <a:avLst/>
          </a:prstGeom>
        </p:spPr>
        <p:txBody>
          <a:bodyPr/>
          <a:lstStyle>
            <a:lvl1pPr marL="171446" indent="-171446">
              <a:buClr>
                <a:schemeClr val="accent1"/>
              </a:buClr>
              <a:buFont typeface="Wingdings" panose="05000000000000000000" pitchFamily="2" charset="2"/>
              <a:buChar char="§"/>
              <a:defRPr sz="1951">
                <a:latin typeface="+mj-lt"/>
              </a:defRPr>
            </a:lvl1pPr>
            <a:lvl2pPr marL="514338" indent="-171446">
              <a:buClr>
                <a:schemeClr val="accent1"/>
              </a:buClr>
              <a:buFont typeface="Wingdings" panose="05000000000000000000" pitchFamily="2" charset="2"/>
              <a:buChar char="§"/>
              <a:defRPr sz="1800">
                <a:latin typeface="+mj-lt"/>
              </a:defRPr>
            </a:lvl2pPr>
            <a:lvl3pPr marL="857229" indent="-171446">
              <a:buClr>
                <a:schemeClr val="accent1"/>
              </a:buClr>
              <a:buFont typeface="Wingdings" panose="05000000000000000000" pitchFamily="2" charset="2"/>
              <a:buChar char="§"/>
              <a:defRPr sz="1651">
                <a:latin typeface="+mj-lt"/>
              </a:defRPr>
            </a:lvl3pPr>
            <a:lvl4pPr marL="1200121" indent="-171446">
              <a:buClr>
                <a:schemeClr val="accent1"/>
              </a:buClr>
              <a:buFont typeface="Wingdings" panose="05000000000000000000" pitchFamily="2" charset="2"/>
              <a:buChar char="§"/>
              <a:defRPr sz="1500">
                <a:latin typeface="+mj-lt"/>
              </a:defRPr>
            </a:lvl4pPr>
            <a:lvl5pPr marL="1543012" indent="-171446">
              <a:buClr>
                <a:schemeClr val="accent1"/>
              </a:buClr>
              <a:buFont typeface="Wingdings" panose="05000000000000000000" pitchFamily="2" charset="2"/>
              <a:buChar cha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767" y="1508950"/>
            <a:ext cx="4435248" cy="4130028"/>
          </a:xfrm>
          <a:prstGeom prst="rect">
            <a:avLst/>
          </a:prstGeom>
        </p:spPr>
        <p:txBody>
          <a:bodyPr/>
          <a:lstStyle>
            <a:lvl1pPr marL="0" indent="0">
              <a:buNone/>
              <a:defRPr sz="1200" i="1">
                <a:latin typeface="+mj-lt"/>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11" name="Title 1"/>
          <p:cNvSpPr txBox="1">
            <a:spLocks/>
          </p:cNvSpPr>
          <p:nvPr/>
        </p:nvSpPr>
        <p:spPr>
          <a:xfrm>
            <a:off x="468767" y="313196"/>
            <a:ext cx="4435248" cy="1154791"/>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Gill Sans Std Light" panose="020B0302020104020203" pitchFamily="34" charset="0"/>
                <a:ea typeface="+mj-ea"/>
                <a:cs typeface="+mj-cs"/>
              </a:defRPr>
            </a:lvl1pPr>
          </a:lstStyle>
          <a:p>
            <a:r>
              <a:rPr lang="en-US" sz="3300" b="1">
                <a:solidFill>
                  <a:schemeClr val="accent3"/>
                </a:solidFill>
                <a:latin typeface="+mj-lt"/>
              </a:rPr>
              <a:t>Click to edit Master title style</a:t>
            </a:r>
          </a:p>
        </p:txBody>
      </p:sp>
      <p:sp>
        <p:nvSpPr>
          <p:cNvPr id="7" name="Slide Number Placeholder 5">
            <a:extLst>
              <a:ext uri="{FF2B5EF4-FFF2-40B4-BE49-F238E27FC236}">
                <a16:creationId xmlns:a16="http://schemas.microsoft.com/office/drawing/2014/main" id="{90CEBDDE-397B-426C-95D0-D31D1905F534}"/>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10" name="Picture 9">
            <a:extLst>
              <a:ext uri="{FF2B5EF4-FFF2-40B4-BE49-F238E27FC236}">
                <a16:creationId xmlns:a16="http://schemas.microsoft.com/office/drawing/2014/main" id="{D508BE5E-7066-46F2-B1FD-404C4AB214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8" name="TextBox 7">
            <a:extLst>
              <a:ext uri="{FF2B5EF4-FFF2-40B4-BE49-F238E27FC236}">
                <a16:creationId xmlns:a16="http://schemas.microsoft.com/office/drawing/2014/main" id="{64DB66AF-D4B4-402C-92D9-016FAF916953}"/>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213462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12228" y="313207"/>
            <a:ext cx="6477000" cy="5590473"/>
          </a:xfrm>
          <a:prstGeom prst="rect">
            <a:avLst/>
          </a:prstGeom>
        </p:spPr>
        <p:txBody>
          <a:bodyPr anchor="t"/>
          <a:lstStyle>
            <a:lvl1pPr marL="0" indent="0">
              <a:buNone/>
              <a:defRPr sz="2400">
                <a:latin typeface="+mn-lt"/>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15" name="Title 1"/>
          <p:cNvSpPr txBox="1">
            <a:spLocks/>
          </p:cNvSpPr>
          <p:nvPr/>
        </p:nvSpPr>
        <p:spPr>
          <a:xfrm>
            <a:off x="468767" y="313196"/>
            <a:ext cx="4435248" cy="1154791"/>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Gill Sans Std Light" panose="020B0302020104020203" pitchFamily="34" charset="0"/>
                <a:ea typeface="+mj-ea"/>
                <a:cs typeface="+mj-cs"/>
              </a:defRPr>
            </a:lvl1pPr>
          </a:lstStyle>
          <a:p>
            <a:r>
              <a:rPr lang="en-US" sz="3300" b="1">
                <a:solidFill>
                  <a:schemeClr val="accent3"/>
                </a:solidFill>
                <a:latin typeface="+mj-lt"/>
              </a:rPr>
              <a:t>Click to edit Master title style</a:t>
            </a:r>
          </a:p>
        </p:txBody>
      </p:sp>
      <p:sp>
        <p:nvSpPr>
          <p:cNvPr id="30" name="Text Placeholder 3"/>
          <p:cNvSpPr>
            <a:spLocks noGrp="1"/>
          </p:cNvSpPr>
          <p:nvPr>
            <p:ph type="body" sz="half" idx="2"/>
          </p:nvPr>
        </p:nvSpPr>
        <p:spPr>
          <a:xfrm>
            <a:off x="468767" y="1508949"/>
            <a:ext cx="4435248" cy="4130028"/>
          </a:xfrm>
          <a:prstGeom prst="rect">
            <a:avLst/>
          </a:prstGeom>
        </p:spPr>
        <p:txBody>
          <a:bodyPr/>
          <a:lstStyle>
            <a:lvl1pPr marL="0" indent="0">
              <a:buNone/>
              <a:defRPr sz="1200" i="1">
                <a:latin typeface="+mn-lt"/>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8" name="Slide Number Placeholder 5">
            <a:extLst>
              <a:ext uri="{FF2B5EF4-FFF2-40B4-BE49-F238E27FC236}">
                <a16:creationId xmlns:a16="http://schemas.microsoft.com/office/drawing/2014/main" id="{7175AA54-F18E-4656-8B94-D4EFCAF87A78}"/>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10" name="Picture 9">
            <a:extLst>
              <a:ext uri="{FF2B5EF4-FFF2-40B4-BE49-F238E27FC236}">
                <a16:creationId xmlns:a16="http://schemas.microsoft.com/office/drawing/2014/main" id="{3D3B7C38-FA0D-4A0B-9555-FACF564AA3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9" name="TextBox 8">
            <a:extLst>
              <a:ext uri="{FF2B5EF4-FFF2-40B4-BE49-F238E27FC236}">
                <a16:creationId xmlns:a16="http://schemas.microsoft.com/office/drawing/2014/main" id="{5E0FB8C1-B58E-4D61-AA74-1DB7241FE0FE}"/>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188175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02782" y="1134842"/>
            <a:ext cx="11386455" cy="4504136"/>
          </a:xfrm>
          <a:prstGeom prst="rect">
            <a:avLst/>
          </a:prstGeom>
        </p:spPr>
        <p:txBody>
          <a:bodyPr vert="eaVert"/>
          <a:lstStyle>
            <a:lvl1pPr marL="171446" indent="-171446">
              <a:buClr>
                <a:srgbClr val="F47D31"/>
              </a:buClr>
              <a:buFont typeface="Wingdings" panose="05000000000000000000" pitchFamily="2" charset="2"/>
              <a:buChar char="§"/>
              <a:defRPr>
                <a:latin typeface="+mn-lt"/>
              </a:defRPr>
            </a:lvl1pPr>
            <a:lvl2pPr marL="514338" indent="-171446">
              <a:buClr>
                <a:schemeClr val="accent1"/>
              </a:buClr>
              <a:buFont typeface="Wingdings" panose="05000000000000000000" pitchFamily="2" charset="2"/>
              <a:buChar char="§"/>
              <a:defRPr>
                <a:latin typeface="+mn-lt"/>
              </a:defRPr>
            </a:lvl2pPr>
            <a:lvl3pPr marL="857229" indent="-171446">
              <a:buClr>
                <a:schemeClr val="accent1"/>
              </a:buClr>
              <a:buFont typeface="Wingdings" panose="05000000000000000000" pitchFamily="2" charset="2"/>
              <a:buChar char="§"/>
              <a:defRPr>
                <a:latin typeface="+mn-lt"/>
              </a:defRPr>
            </a:lvl3pPr>
            <a:lvl4pPr marL="1200121" indent="-171446">
              <a:buClr>
                <a:schemeClr val="accent1"/>
              </a:buClr>
              <a:buFont typeface="Wingdings" panose="05000000000000000000" pitchFamily="2" charset="2"/>
              <a:buChar char="§"/>
              <a:defRPr>
                <a:latin typeface="+mn-lt"/>
              </a:defRPr>
            </a:lvl4pPr>
            <a:lvl5pPr marL="1543012" indent="-171446">
              <a:buClr>
                <a:schemeClr val="accent1"/>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a:t>Click to edit Master title style</a:t>
            </a:r>
          </a:p>
        </p:txBody>
      </p:sp>
      <p:sp>
        <p:nvSpPr>
          <p:cNvPr id="6" name="Slide Number Placeholder 5">
            <a:extLst>
              <a:ext uri="{FF2B5EF4-FFF2-40B4-BE49-F238E27FC236}">
                <a16:creationId xmlns:a16="http://schemas.microsoft.com/office/drawing/2014/main" id="{C6435F9C-0073-4DCE-8BDE-25EC366C36AC}"/>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9" name="Picture 8">
            <a:extLst>
              <a:ext uri="{FF2B5EF4-FFF2-40B4-BE49-F238E27FC236}">
                <a16:creationId xmlns:a16="http://schemas.microsoft.com/office/drawing/2014/main" id="{24943E85-2030-433F-8E5A-6B0D94D0CD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7" name="TextBox 6">
            <a:extLst>
              <a:ext uri="{FF2B5EF4-FFF2-40B4-BE49-F238E27FC236}">
                <a16:creationId xmlns:a16="http://schemas.microsoft.com/office/drawing/2014/main" id="{FFC35F95-D853-41C1-8B37-C4448DADC8AC}"/>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155352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95125" y="365125"/>
            <a:ext cx="1894113" cy="5273852"/>
          </a:xfrm>
          <a:prstGeom prst="rect">
            <a:avLst/>
          </a:prstGeom>
        </p:spPr>
        <p:txBody>
          <a:bodyPr vert="eaVert"/>
          <a:lstStyle>
            <a:lvl1pPr>
              <a:defRPr b="1">
                <a:solidFill>
                  <a:schemeClr val="accent3"/>
                </a:solidFill>
                <a:latin typeface="+mj-lt"/>
              </a:defRPr>
            </a:lvl1pPr>
          </a:lstStyle>
          <a:p>
            <a:r>
              <a:rPr lang="en-US"/>
              <a:t>Click to edit Master title style</a:t>
            </a:r>
          </a:p>
        </p:txBody>
      </p:sp>
      <p:sp>
        <p:nvSpPr>
          <p:cNvPr id="3" name="Vertical Text Placeholder 2"/>
          <p:cNvSpPr>
            <a:spLocks noGrp="1"/>
          </p:cNvSpPr>
          <p:nvPr>
            <p:ph type="body" orient="vert" idx="1"/>
          </p:nvPr>
        </p:nvSpPr>
        <p:spPr>
          <a:xfrm>
            <a:off x="402773" y="365125"/>
            <a:ext cx="9209312" cy="5273852"/>
          </a:xfrm>
          <a:prstGeom prst="rect">
            <a:avLst/>
          </a:prstGeom>
        </p:spPr>
        <p:txBody>
          <a:bodyPr vert="eaVert"/>
          <a:lstStyle>
            <a:lvl1pPr marL="342891" indent="-342891">
              <a:buClr>
                <a:schemeClr val="accent1"/>
              </a:buClr>
              <a:buFont typeface="Wingdings" panose="05000000000000000000" pitchFamily="2" charset="2"/>
              <a:buChar char="§"/>
              <a:defRPr>
                <a:latin typeface="+mj-lt"/>
              </a:defRPr>
            </a:lvl1pPr>
            <a:lvl2pPr marL="514338" indent="-171446">
              <a:buClr>
                <a:schemeClr val="accent1"/>
              </a:buClr>
              <a:buFont typeface="Wingdings" panose="05000000000000000000" pitchFamily="2" charset="2"/>
              <a:buChar char="§"/>
              <a:defRPr>
                <a:latin typeface="+mj-lt"/>
              </a:defRPr>
            </a:lvl2pPr>
            <a:lvl3pPr marL="857229" indent="-171446">
              <a:buClr>
                <a:schemeClr val="accent1"/>
              </a:buClr>
              <a:buFont typeface="Wingdings" panose="05000000000000000000" pitchFamily="2" charset="2"/>
              <a:buChar char="§"/>
              <a:defRPr>
                <a:latin typeface="+mj-lt"/>
              </a:defRPr>
            </a:lvl3pPr>
            <a:lvl4pPr marL="1200121" indent="-171446">
              <a:buClr>
                <a:schemeClr val="accent1"/>
              </a:buClr>
              <a:buFont typeface="Wingdings" panose="05000000000000000000" pitchFamily="2" charset="2"/>
              <a:buChar char="§"/>
              <a:defRPr>
                <a:latin typeface="+mj-lt"/>
              </a:defRPr>
            </a:lvl4pPr>
            <a:lvl5pPr marL="1543012" indent="-171446">
              <a:buClr>
                <a:schemeClr val="accent1"/>
              </a:buClr>
              <a:buFont typeface="Wingdings" panose="05000000000000000000" pitchFamily="2" charset="2"/>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70EC806-6893-4AFD-8F7A-3C65DE06F91A}"/>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8" name="Picture 7">
            <a:extLst>
              <a:ext uri="{FF2B5EF4-FFF2-40B4-BE49-F238E27FC236}">
                <a16:creationId xmlns:a16="http://schemas.microsoft.com/office/drawing/2014/main" id="{50EC2B5F-63BB-4C67-8575-34C3B7F010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9" name="TextBox 8">
            <a:extLst>
              <a:ext uri="{FF2B5EF4-FFF2-40B4-BE49-F238E27FC236}">
                <a16:creationId xmlns:a16="http://schemas.microsoft.com/office/drawing/2014/main" id="{1997F95D-7BFC-4F2F-9965-61ED0524AB0F}"/>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163431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0" y="5098888"/>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88" y="1744134"/>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757B72F9-4D01-4576-9002-D7A92649759B}"/>
              </a:ext>
            </a:extLst>
          </p:cNvPr>
          <p:cNvSpPr>
            <a:spLocks noGrp="1"/>
          </p:cNvSpPr>
          <p:nvPr>
            <p:ph type="title" hasCustomPrompt="1"/>
          </p:nvPr>
        </p:nvSpPr>
        <p:spPr>
          <a:xfrm>
            <a:off x="5357767" y="1940629"/>
            <a:ext cx="5917036" cy="818147"/>
          </a:xfrm>
          <a:prstGeom prst="rect">
            <a:avLst/>
          </a:prstGeom>
        </p:spPr>
        <p:txBody>
          <a:bodyPr/>
          <a:lstStyle>
            <a:lvl1pPr>
              <a:defRPr sz="4500">
                <a:solidFill>
                  <a:schemeClr val="bg1"/>
                </a:solidFill>
                <a:latin typeface="+mj-lt"/>
              </a:defRPr>
            </a:lvl1pPr>
          </a:lstStyle>
          <a:p>
            <a:r>
              <a:rPr lang="en-US"/>
              <a:t>Click to add title</a:t>
            </a:r>
          </a:p>
        </p:txBody>
      </p:sp>
      <p:sp>
        <p:nvSpPr>
          <p:cNvPr id="10" name="Subtitle 2">
            <a:extLst>
              <a:ext uri="{FF2B5EF4-FFF2-40B4-BE49-F238E27FC236}">
                <a16:creationId xmlns:a16="http://schemas.microsoft.com/office/drawing/2014/main" id="{88F30B17-45A9-4281-ADFF-A107FCD8955A}"/>
              </a:ext>
            </a:extLst>
          </p:cNvPr>
          <p:cNvSpPr>
            <a:spLocks noGrp="1"/>
          </p:cNvSpPr>
          <p:nvPr>
            <p:ph type="subTitle" idx="1"/>
          </p:nvPr>
        </p:nvSpPr>
        <p:spPr>
          <a:xfrm>
            <a:off x="5357767" y="2904609"/>
            <a:ext cx="5917036" cy="2036500"/>
          </a:xfrm>
          <a:prstGeom prst="rect">
            <a:avLst/>
          </a:prstGeom>
        </p:spPr>
        <p:txBody>
          <a:bodyPr/>
          <a:lstStyle>
            <a:lvl1pPr marL="0" indent="0" algn="l">
              <a:buNone/>
              <a:defRPr sz="1800">
                <a:solidFill>
                  <a:schemeClr val="bg1"/>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49EEE41D-E5D2-429E-900D-17C187C28241}"/>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accent3"/>
                </a:solidFill>
              </a:defRPr>
            </a:lvl1pPr>
          </a:lstStyle>
          <a:p>
            <a:fld id="{F760290B-B9DF-4C38-A9A3-988F2FE67EBC}" type="slidenum">
              <a:rPr lang="en-US" smtClean="0"/>
              <a:pPr/>
              <a:t>‹#›</a:t>
            </a:fld>
            <a:endParaRPr lang="en-US"/>
          </a:p>
        </p:txBody>
      </p:sp>
      <p:pic>
        <p:nvPicPr>
          <p:cNvPr id="14" name="Picture 13">
            <a:extLst>
              <a:ext uri="{FF2B5EF4-FFF2-40B4-BE49-F238E27FC236}">
                <a16:creationId xmlns:a16="http://schemas.microsoft.com/office/drawing/2014/main" id="{C7F2146C-A669-44A3-A028-DC95D18212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12" name="TextBox 11">
            <a:extLst>
              <a:ext uri="{FF2B5EF4-FFF2-40B4-BE49-F238E27FC236}">
                <a16:creationId xmlns:a16="http://schemas.microsoft.com/office/drawing/2014/main" id="{37AE84E7-9156-4349-BCF8-A8656905AC0F}"/>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425576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489" y="2812524"/>
            <a:ext cx="9034739" cy="1721984"/>
          </a:xfrm>
          <a:prstGeom prst="rect">
            <a:avLst/>
          </a:prstGeom>
        </p:spPr>
        <p:txBody>
          <a:bodyPr anchor="b"/>
          <a:lstStyle>
            <a:lvl1pPr algn="l">
              <a:defRPr sz="5000">
                <a:solidFill>
                  <a:schemeClr val="bg1"/>
                </a:solidFill>
                <a:latin typeface="+mj-lt"/>
                <a:ea typeface="Tahoma" panose="020B0604030504040204" pitchFamily="34" charset="0"/>
                <a:cs typeface="Tahoma" panose="020B0604030504040204" pitchFamily="34" charset="0"/>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2754493" y="4568130"/>
            <a:ext cx="9046175" cy="767443"/>
          </a:xfrm>
          <a:prstGeom prst="rect">
            <a:avLst/>
          </a:prstGeom>
        </p:spPr>
        <p:txBody>
          <a:bodyPr/>
          <a:lstStyle>
            <a:lvl1pPr marL="0" indent="0" algn="l">
              <a:buNone/>
              <a:defRPr sz="1800">
                <a:solidFill>
                  <a:schemeClr val="accent4">
                    <a:lumMod val="20000"/>
                    <a:lumOff val="80000"/>
                  </a:schemeClr>
                </a:solidFill>
                <a:latin typeface="+mj-lt"/>
                <a:ea typeface="Tahoma" panose="020B0604030504040204" pitchFamily="34" charset="0"/>
                <a:cs typeface="Tahoma" panose="020B060403050404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cxnSp>
        <p:nvCxnSpPr>
          <p:cNvPr id="12" name="Straight Connector 11"/>
          <p:cNvCxnSpPr/>
          <p:nvPr/>
        </p:nvCxnSpPr>
        <p:spPr>
          <a:xfrm>
            <a:off x="0" y="6577950"/>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92F2A9-BF6E-493B-BA70-6A0518DC572D}"/>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8" name="Picture 7">
            <a:extLst>
              <a:ext uri="{FF2B5EF4-FFF2-40B4-BE49-F238E27FC236}">
                <a16:creationId xmlns:a16="http://schemas.microsoft.com/office/drawing/2014/main" id="{73641BC3-A4A2-4444-8052-BC3DEFD2F0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40" y="5694235"/>
            <a:ext cx="1830251" cy="731520"/>
          </a:xfrm>
          <a:prstGeom prst="rect">
            <a:avLst/>
          </a:prstGeom>
        </p:spPr>
      </p:pic>
      <p:sp>
        <p:nvSpPr>
          <p:cNvPr id="10" name="TextBox 9">
            <a:extLst>
              <a:ext uri="{FF2B5EF4-FFF2-40B4-BE49-F238E27FC236}">
                <a16:creationId xmlns:a16="http://schemas.microsoft.com/office/drawing/2014/main" id="{0A7D4B25-9A13-458D-89F7-19B3B1BA4384}"/>
              </a:ext>
            </a:extLst>
          </p:cNvPr>
          <p:cNvSpPr txBox="1"/>
          <p:nvPr userDrawn="1"/>
        </p:nvSpPr>
        <p:spPr>
          <a:xfrm>
            <a:off x="8350103" y="6090409"/>
            <a:ext cx="3841899" cy="369332"/>
          </a:xfrm>
          <a:prstGeom prst="rect">
            <a:avLst/>
          </a:prstGeom>
          <a:noFill/>
        </p:spPr>
        <p:txBody>
          <a:bodyPr wrap="square" rtlCol="0">
            <a:spAutoFit/>
          </a:bodyPr>
          <a:lstStyle/>
          <a:p>
            <a:r>
              <a:rPr lang="en-US" sz="1600" b="0">
                <a:solidFill>
                  <a:schemeClr val="accent3">
                    <a:lumMod val="20000"/>
                    <a:lumOff val="80000"/>
                  </a:schemeClr>
                </a:solidFill>
              </a:rPr>
              <a:t>@TheRealANCOR           </a:t>
            </a:r>
            <a:r>
              <a:rPr lang="en-US" sz="1800" b="1">
                <a:solidFill>
                  <a:schemeClr val="accent3">
                    <a:lumMod val="20000"/>
                    <a:lumOff val="80000"/>
                  </a:schemeClr>
                </a:solidFill>
              </a:rPr>
              <a:t>ancor.org</a:t>
            </a:r>
            <a:endParaRPr lang="en-US" sz="1600" b="1">
              <a:solidFill>
                <a:schemeClr val="accent3">
                  <a:lumMod val="20000"/>
                  <a:lumOff val="80000"/>
                </a:schemeClr>
              </a:solidFill>
            </a:endParaRPr>
          </a:p>
        </p:txBody>
      </p:sp>
    </p:spTree>
    <p:extLst>
      <p:ext uri="{BB962C8B-B14F-4D97-AF65-F5344CB8AC3E}">
        <p14:creationId xmlns:p14="http://schemas.microsoft.com/office/powerpoint/2010/main" val="393227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489" y="2812524"/>
            <a:ext cx="9034739" cy="1721984"/>
          </a:xfrm>
          <a:prstGeom prst="rect">
            <a:avLst/>
          </a:prstGeom>
        </p:spPr>
        <p:txBody>
          <a:bodyPr anchor="b"/>
          <a:lstStyle>
            <a:lvl1pPr algn="l">
              <a:defRPr sz="5000">
                <a:solidFill>
                  <a:schemeClr val="bg1"/>
                </a:solidFill>
                <a:latin typeface="+mj-lt"/>
                <a:ea typeface="Tahoma" panose="020B0604030504040204" pitchFamily="34" charset="0"/>
                <a:cs typeface="Tahoma" panose="020B0604030504040204" pitchFamily="34" charset="0"/>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2754493" y="4568130"/>
            <a:ext cx="9046175" cy="767443"/>
          </a:xfrm>
          <a:prstGeom prst="rect">
            <a:avLst/>
          </a:prstGeom>
        </p:spPr>
        <p:txBody>
          <a:bodyPr/>
          <a:lstStyle>
            <a:lvl1pPr marL="0" indent="0" algn="l">
              <a:buNone/>
              <a:defRPr sz="1800">
                <a:solidFill>
                  <a:schemeClr val="accent4">
                    <a:lumMod val="20000"/>
                    <a:lumOff val="80000"/>
                  </a:schemeClr>
                </a:solidFill>
                <a:latin typeface="+mj-lt"/>
                <a:ea typeface="Tahoma" panose="020B0604030504040204" pitchFamily="34" charset="0"/>
                <a:cs typeface="Tahoma" panose="020B0604030504040204"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cxnSp>
        <p:nvCxnSpPr>
          <p:cNvPr id="12" name="Straight Connector 11"/>
          <p:cNvCxnSpPr/>
          <p:nvPr/>
        </p:nvCxnSpPr>
        <p:spPr>
          <a:xfrm>
            <a:off x="0" y="6577950"/>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92F2A9-BF6E-493B-BA70-6A0518DC572D}"/>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8" name="Picture 7">
            <a:extLst>
              <a:ext uri="{FF2B5EF4-FFF2-40B4-BE49-F238E27FC236}">
                <a16:creationId xmlns:a16="http://schemas.microsoft.com/office/drawing/2014/main" id="{0FCE9BA4-E82E-4C7E-94F8-7505ADE06D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40" y="5694235"/>
            <a:ext cx="1830251" cy="731520"/>
          </a:xfrm>
          <a:prstGeom prst="rect">
            <a:avLst/>
          </a:prstGeom>
        </p:spPr>
      </p:pic>
      <p:sp>
        <p:nvSpPr>
          <p:cNvPr id="10" name="TextBox 9">
            <a:extLst>
              <a:ext uri="{FF2B5EF4-FFF2-40B4-BE49-F238E27FC236}">
                <a16:creationId xmlns:a16="http://schemas.microsoft.com/office/drawing/2014/main" id="{8DC7CB54-79AB-47F5-8FD9-2F5580B6E880}"/>
              </a:ext>
            </a:extLst>
          </p:cNvPr>
          <p:cNvSpPr txBox="1"/>
          <p:nvPr userDrawn="1"/>
        </p:nvSpPr>
        <p:spPr>
          <a:xfrm>
            <a:off x="8350103" y="6090409"/>
            <a:ext cx="3841899" cy="369332"/>
          </a:xfrm>
          <a:prstGeom prst="rect">
            <a:avLst/>
          </a:prstGeom>
          <a:noFill/>
        </p:spPr>
        <p:txBody>
          <a:bodyPr wrap="square" rtlCol="0">
            <a:spAutoFit/>
          </a:bodyPr>
          <a:lstStyle/>
          <a:p>
            <a:r>
              <a:rPr lang="en-US" sz="1600" b="0">
                <a:solidFill>
                  <a:schemeClr val="accent3">
                    <a:lumMod val="20000"/>
                    <a:lumOff val="80000"/>
                  </a:schemeClr>
                </a:solidFill>
              </a:rPr>
              <a:t>@TheRealANCOR           </a:t>
            </a:r>
            <a:r>
              <a:rPr lang="en-US" sz="1800" b="1">
                <a:solidFill>
                  <a:schemeClr val="accent3">
                    <a:lumMod val="20000"/>
                    <a:lumOff val="80000"/>
                  </a:schemeClr>
                </a:solidFill>
              </a:rPr>
              <a:t>ancor.org</a:t>
            </a:r>
            <a:endParaRPr lang="en-US" sz="1600" b="1">
              <a:solidFill>
                <a:schemeClr val="accent3">
                  <a:lumMod val="20000"/>
                  <a:lumOff val="80000"/>
                </a:schemeClr>
              </a:solidFill>
            </a:endParaRPr>
          </a:p>
        </p:txBody>
      </p:sp>
    </p:spTree>
    <p:extLst>
      <p:ext uri="{BB962C8B-B14F-4D97-AF65-F5344CB8AC3E}">
        <p14:creationId xmlns:p14="http://schemas.microsoft.com/office/powerpoint/2010/main" val="35101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2" y="1208317"/>
            <a:ext cx="11386456" cy="4430663"/>
          </a:xfrm>
          <a:prstGeom prst="rect">
            <a:avLst/>
          </a:prstGeom>
        </p:spPr>
        <p:txBody>
          <a:bodyPr/>
          <a:lstStyle>
            <a:lvl1pPr marL="171446" indent="-171446" algn="l">
              <a:buClr>
                <a:schemeClr val="accent1"/>
              </a:buClr>
              <a:buFont typeface="Wingdings" panose="05000000000000000000" pitchFamily="2" charset="2"/>
              <a:buChar char="§"/>
              <a:defRPr>
                <a:latin typeface="+mj-lt"/>
              </a:defRPr>
            </a:lvl1pPr>
            <a:lvl2pPr marL="514338" indent="-171446" algn="l">
              <a:buClr>
                <a:schemeClr val="accent1"/>
              </a:buClr>
              <a:buFont typeface="Wingdings" panose="05000000000000000000" pitchFamily="2" charset="2"/>
              <a:buChar char="§"/>
              <a:defRPr>
                <a:latin typeface="+mj-lt"/>
              </a:defRPr>
            </a:lvl2pPr>
            <a:lvl3pPr marL="857229" indent="-171446" algn="l">
              <a:buClr>
                <a:schemeClr val="accent1"/>
              </a:buClr>
              <a:buFont typeface="Wingdings" panose="05000000000000000000" pitchFamily="2" charset="2"/>
              <a:buChar char="§"/>
              <a:defRPr>
                <a:latin typeface="+mj-lt"/>
              </a:defRPr>
            </a:lvl3pPr>
            <a:lvl4pPr marL="1200121" indent="-171446" algn="l">
              <a:buClr>
                <a:schemeClr val="accent1"/>
              </a:buClr>
              <a:buFont typeface="Wingdings" panose="05000000000000000000" pitchFamily="2" charset="2"/>
              <a:buChar char="§"/>
              <a:defRPr>
                <a:latin typeface="+mj-lt"/>
              </a:defRPr>
            </a:lvl4pPr>
            <a:lvl5pPr marL="1543012" indent="-171446" algn="l">
              <a:buClr>
                <a:schemeClr val="accent1"/>
              </a:buClr>
              <a:buFont typeface="Wingdings" panose="05000000000000000000" pitchFamily="2" charset="2"/>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a:t>Click to edit Master title style</a:t>
            </a:r>
          </a:p>
        </p:txBody>
      </p:sp>
      <p:pic>
        <p:nvPicPr>
          <p:cNvPr id="8" name="Picture 7">
            <a:extLst>
              <a:ext uri="{FF2B5EF4-FFF2-40B4-BE49-F238E27FC236}">
                <a16:creationId xmlns:a16="http://schemas.microsoft.com/office/drawing/2014/main" id="{552CCA15-5B72-43DF-8B0E-E13C81BD1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0" y="5744080"/>
            <a:ext cx="1637912" cy="652617"/>
          </a:xfrm>
          <a:prstGeom prst="rect">
            <a:avLst/>
          </a:prstGeom>
        </p:spPr>
      </p:pic>
      <p:sp>
        <p:nvSpPr>
          <p:cNvPr id="9" name="TextBox 8">
            <a:extLst>
              <a:ext uri="{FF2B5EF4-FFF2-40B4-BE49-F238E27FC236}">
                <a16:creationId xmlns:a16="http://schemas.microsoft.com/office/drawing/2014/main" id="{EC867E7A-831E-4383-9321-2DDF2F5E1691}"/>
              </a:ext>
            </a:extLst>
          </p:cNvPr>
          <p:cNvSpPr txBox="1"/>
          <p:nvPr userDrawn="1"/>
        </p:nvSpPr>
        <p:spPr>
          <a:xfrm>
            <a:off x="8091620" y="6027365"/>
            <a:ext cx="3840480" cy="369332"/>
          </a:xfrm>
          <a:prstGeom prst="rect">
            <a:avLst/>
          </a:prstGeom>
          <a:noFill/>
        </p:spPr>
        <p:txBody>
          <a:bodyPr wrap="square" rtlCol="0">
            <a:spAutoFit/>
          </a:bodyPr>
          <a:lstStyle/>
          <a:p>
            <a:pPr algn="r"/>
            <a:r>
              <a:rPr lang="en-US" sz="1800" b="1">
                <a:solidFill>
                  <a:srgbClr val="73A6AA"/>
                </a:solidFill>
              </a:rPr>
              <a:t>CaseforInclusion.org</a:t>
            </a:r>
            <a:endParaRPr lang="en-US" sz="1600" b="1">
              <a:solidFill>
                <a:srgbClr val="73A6AA"/>
              </a:solidFill>
            </a:endParaRPr>
          </a:p>
        </p:txBody>
      </p:sp>
      <p:pic>
        <p:nvPicPr>
          <p:cNvPr id="4" name="Picture 3" descr="A logo with text and a sun and blue and yellow background&#10;&#10;Description automatically generated">
            <a:extLst>
              <a:ext uri="{FF2B5EF4-FFF2-40B4-BE49-F238E27FC236}">
                <a16:creationId xmlns:a16="http://schemas.microsoft.com/office/drawing/2014/main" id="{50FA0DB8-59A8-40BD-F96F-D64740C2EA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97812" y="5696138"/>
            <a:ext cx="807405" cy="788541"/>
          </a:xfrm>
          <a:prstGeom prst="rect">
            <a:avLst/>
          </a:prstGeom>
        </p:spPr>
      </p:pic>
    </p:spTree>
    <p:extLst>
      <p:ext uri="{BB962C8B-B14F-4D97-AF65-F5344CB8AC3E}">
        <p14:creationId xmlns:p14="http://schemas.microsoft.com/office/powerpoint/2010/main" val="189161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2"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a:t>Click to edit Master title style</a:t>
            </a:r>
          </a:p>
        </p:txBody>
      </p:sp>
      <p:sp>
        <p:nvSpPr>
          <p:cNvPr id="4" name="Slide Number Placeholder 5">
            <a:extLst>
              <a:ext uri="{FF2B5EF4-FFF2-40B4-BE49-F238E27FC236}">
                <a16:creationId xmlns:a16="http://schemas.microsoft.com/office/drawing/2014/main" id="{35E51B52-121A-45C3-B1BF-FA44C65AD0F0}"/>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7" name="Picture 6">
            <a:extLst>
              <a:ext uri="{FF2B5EF4-FFF2-40B4-BE49-F238E27FC236}">
                <a16:creationId xmlns:a16="http://schemas.microsoft.com/office/drawing/2014/main" id="{00C40EED-95E1-4599-9E32-A0E9573A49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8" name="TextBox 7">
            <a:extLst>
              <a:ext uri="{FF2B5EF4-FFF2-40B4-BE49-F238E27FC236}">
                <a16:creationId xmlns:a16="http://schemas.microsoft.com/office/drawing/2014/main" id="{C4393D5F-AB2C-42AC-9872-2E62BC104F30}"/>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310760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0" y="5098888"/>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88" y="1744134"/>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898350" y="2855007"/>
            <a:ext cx="9046175" cy="818147"/>
          </a:xfrm>
          <a:prstGeom prst="rect">
            <a:avLst/>
          </a:prstGeom>
        </p:spPr>
        <p:txBody>
          <a:bodyPr/>
          <a:lstStyle>
            <a:lvl1pPr>
              <a:defRPr sz="4500">
                <a:solidFill>
                  <a:schemeClr val="bg1"/>
                </a:solidFill>
                <a:latin typeface="+mj-lt"/>
              </a:defRPr>
            </a:lvl1pPr>
          </a:lstStyle>
          <a:p>
            <a:r>
              <a:rPr lang="en-US"/>
              <a:t>Click to add title</a:t>
            </a:r>
          </a:p>
        </p:txBody>
      </p:sp>
      <p:sp>
        <p:nvSpPr>
          <p:cNvPr id="16" name="Subtitle 2"/>
          <p:cNvSpPr>
            <a:spLocks noGrp="1"/>
          </p:cNvSpPr>
          <p:nvPr>
            <p:ph type="subTitle" idx="1"/>
          </p:nvPr>
        </p:nvSpPr>
        <p:spPr>
          <a:xfrm>
            <a:off x="1898350" y="3681491"/>
            <a:ext cx="9063759" cy="673886"/>
          </a:xfrm>
          <a:prstGeom prst="rect">
            <a:avLst/>
          </a:prstGeom>
        </p:spPr>
        <p:txBody>
          <a:bodyPr/>
          <a:lstStyle>
            <a:lvl1pPr marL="0" indent="0" algn="l">
              <a:buNone/>
              <a:defRPr sz="1800">
                <a:solidFill>
                  <a:schemeClr val="accent4">
                    <a:lumMod val="20000"/>
                    <a:lumOff val="80000"/>
                  </a:schemeClr>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8" name="Slide Number Placeholder 5">
            <a:extLst>
              <a:ext uri="{FF2B5EF4-FFF2-40B4-BE49-F238E27FC236}">
                <a16:creationId xmlns:a16="http://schemas.microsoft.com/office/drawing/2014/main" id="{B9EE4E57-9AAA-401E-896D-DC2DEDC6EC8F}"/>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accent3"/>
                </a:solidFill>
              </a:defRPr>
            </a:lvl1pPr>
          </a:lstStyle>
          <a:p>
            <a:fld id="{F760290B-B9DF-4C38-A9A3-988F2FE67EBC}" type="slidenum">
              <a:rPr lang="en-US" smtClean="0"/>
              <a:pPr/>
              <a:t>‹#›</a:t>
            </a:fld>
            <a:endParaRPr lang="en-US"/>
          </a:p>
        </p:txBody>
      </p:sp>
      <p:pic>
        <p:nvPicPr>
          <p:cNvPr id="12" name="Picture 11">
            <a:extLst>
              <a:ext uri="{FF2B5EF4-FFF2-40B4-BE49-F238E27FC236}">
                <a16:creationId xmlns:a16="http://schemas.microsoft.com/office/drawing/2014/main" id="{9C0663B1-390A-4E07-A1C2-ED43A662A4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10" name="TextBox 9">
            <a:extLst>
              <a:ext uri="{FF2B5EF4-FFF2-40B4-BE49-F238E27FC236}">
                <a16:creationId xmlns:a16="http://schemas.microsoft.com/office/drawing/2014/main" id="{9FA69FD1-53C3-4E8D-B5D5-B4BA9402BFAB}"/>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85658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0" y="5098888"/>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88" y="1744134"/>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898350" y="2855007"/>
            <a:ext cx="9046175" cy="818147"/>
          </a:xfrm>
          <a:prstGeom prst="rect">
            <a:avLst/>
          </a:prstGeom>
        </p:spPr>
        <p:txBody>
          <a:bodyPr/>
          <a:lstStyle>
            <a:lvl1pPr>
              <a:defRPr sz="4500">
                <a:solidFill>
                  <a:schemeClr val="bg1"/>
                </a:solidFill>
                <a:latin typeface="+mj-lt"/>
              </a:defRPr>
            </a:lvl1pPr>
          </a:lstStyle>
          <a:p>
            <a:r>
              <a:rPr lang="en-US"/>
              <a:t>Click to add title</a:t>
            </a:r>
          </a:p>
        </p:txBody>
      </p:sp>
      <p:sp>
        <p:nvSpPr>
          <p:cNvPr id="16" name="Subtitle 2"/>
          <p:cNvSpPr>
            <a:spLocks noGrp="1"/>
          </p:cNvSpPr>
          <p:nvPr>
            <p:ph type="subTitle" idx="1"/>
          </p:nvPr>
        </p:nvSpPr>
        <p:spPr>
          <a:xfrm>
            <a:off x="1898350" y="3681491"/>
            <a:ext cx="9063759" cy="673886"/>
          </a:xfrm>
          <a:prstGeom prst="rect">
            <a:avLst/>
          </a:prstGeom>
        </p:spPr>
        <p:txBody>
          <a:bodyPr/>
          <a:lstStyle>
            <a:lvl1pPr marL="0" indent="0" algn="l">
              <a:buNone/>
              <a:defRPr sz="1800">
                <a:solidFill>
                  <a:schemeClr val="accent4">
                    <a:lumMod val="20000"/>
                    <a:lumOff val="80000"/>
                  </a:schemeClr>
                </a:solidFill>
                <a:latin typeface="+mj-lt"/>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8" name="Slide Number Placeholder 5">
            <a:extLst>
              <a:ext uri="{FF2B5EF4-FFF2-40B4-BE49-F238E27FC236}">
                <a16:creationId xmlns:a16="http://schemas.microsoft.com/office/drawing/2014/main" id="{B9EE4E57-9AAA-401E-896D-DC2DEDC6EC8F}"/>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accent3"/>
                </a:solidFill>
              </a:defRPr>
            </a:lvl1pPr>
          </a:lstStyle>
          <a:p>
            <a:fld id="{F760290B-B9DF-4C38-A9A3-988F2FE67EBC}" type="slidenum">
              <a:rPr lang="en-US" smtClean="0"/>
              <a:pPr/>
              <a:t>‹#›</a:t>
            </a:fld>
            <a:endParaRPr lang="en-US"/>
          </a:p>
        </p:txBody>
      </p:sp>
      <p:pic>
        <p:nvPicPr>
          <p:cNvPr id="12" name="Picture 11">
            <a:extLst>
              <a:ext uri="{FF2B5EF4-FFF2-40B4-BE49-F238E27FC236}">
                <a16:creationId xmlns:a16="http://schemas.microsoft.com/office/drawing/2014/main" id="{B08E2629-0E7F-4869-B79F-0E743F8DE1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10" name="TextBox 9">
            <a:extLst>
              <a:ext uri="{FF2B5EF4-FFF2-40B4-BE49-F238E27FC236}">
                <a16:creationId xmlns:a16="http://schemas.microsoft.com/office/drawing/2014/main" id="{DFFB4210-14BA-4F88-81E9-7A8A02EA4A25}"/>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370961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4555" y="1220107"/>
            <a:ext cx="5442855" cy="4418870"/>
          </a:xfrm>
          <a:prstGeom prst="rect">
            <a:avLst/>
          </a:prstGeom>
        </p:spPr>
        <p:txBody>
          <a:bodyPr/>
          <a:lstStyle>
            <a:lvl1pPr marL="385753" indent="-385753">
              <a:buClr>
                <a:schemeClr val="accent1"/>
              </a:buClr>
              <a:buFont typeface="Wingdings" panose="05000000000000000000" pitchFamily="2" charset="2"/>
              <a:buChar char="§"/>
              <a:defRPr>
                <a:latin typeface="+mn-lt"/>
              </a:defRPr>
            </a:lvl1pPr>
            <a:lvl2pPr marL="514338" indent="-171446">
              <a:buClr>
                <a:schemeClr val="accent1"/>
              </a:buClr>
              <a:buFont typeface="Wingdings" panose="05000000000000000000" pitchFamily="2" charset="2"/>
              <a:buChar char="§"/>
              <a:defRPr>
                <a:latin typeface="+mn-lt"/>
              </a:defRPr>
            </a:lvl2pPr>
            <a:lvl3pPr marL="857229" indent="-171446">
              <a:buClr>
                <a:schemeClr val="accent1"/>
              </a:buClr>
              <a:buFont typeface="Wingdings" panose="05000000000000000000" pitchFamily="2" charset="2"/>
              <a:buChar char="§"/>
              <a:defRPr>
                <a:latin typeface="+mn-lt"/>
              </a:defRPr>
            </a:lvl3pPr>
            <a:lvl4pPr marL="1200121" indent="-171446">
              <a:buClr>
                <a:schemeClr val="accent1"/>
              </a:buClr>
              <a:buFont typeface="Wingdings" panose="05000000000000000000" pitchFamily="2" charset="2"/>
              <a:buChar char="§"/>
              <a:defRPr>
                <a:latin typeface="+mn-lt"/>
              </a:defRPr>
            </a:lvl4pPr>
            <a:lvl5pPr marL="1543012" indent="-171446">
              <a:buClr>
                <a:schemeClr val="accent1"/>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8144" y="1220107"/>
            <a:ext cx="5421085" cy="4418870"/>
          </a:xfrm>
          <a:prstGeom prst="rect">
            <a:avLst/>
          </a:prstGeom>
        </p:spPr>
        <p:txBody>
          <a:bodyPr/>
          <a:lstStyle>
            <a:lvl1pPr marL="171446" indent="-171446">
              <a:buClr>
                <a:schemeClr val="accent1"/>
              </a:buClr>
              <a:buFont typeface="Wingdings" panose="05000000000000000000" pitchFamily="2" charset="2"/>
              <a:buChar char="§"/>
              <a:defRPr>
                <a:latin typeface="+mn-lt"/>
              </a:defRPr>
            </a:lvl1pPr>
            <a:lvl2pPr marL="514338" indent="-171446">
              <a:buClr>
                <a:schemeClr val="accent1"/>
              </a:buClr>
              <a:buFont typeface="Wingdings" panose="05000000000000000000" pitchFamily="2" charset="2"/>
              <a:buChar char="§"/>
              <a:defRPr>
                <a:latin typeface="+mn-lt"/>
              </a:defRPr>
            </a:lvl2pPr>
            <a:lvl3pPr marL="857229" indent="-171446">
              <a:buClr>
                <a:schemeClr val="accent1"/>
              </a:buClr>
              <a:buFont typeface="Wingdings" panose="05000000000000000000" pitchFamily="2" charset="2"/>
              <a:buChar char="§"/>
              <a:defRPr>
                <a:latin typeface="+mn-lt"/>
              </a:defRPr>
            </a:lvl3pPr>
            <a:lvl4pPr marL="1200121" indent="-171446">
              <a:buClr>
                <a:schemeClr val="accent1"/>
              </a:buClr>
              <a:buFont typeface="Wingdings" panose="05000000000000000000" pitchFamily="2" charset="2"/>
              <a:buChar char="§"/>
              <a:defRPr>
                <a:latin typeface="+mn-lt"/>
              </a:defRPr>
            </a:lvl4pPr>
            <a:lvl5pPr marL="1543012" indent="-171446">
              <a:buClr>
                <a:schemeClr val="accent1"/>
              </a:buClr>
              <a:buFont typeface="Wingdings" panose="05000000000000000000" pitchFamily="2" charset="2"/>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n-lt"/>
              </a:defRPr>
            </a:lvl1pPr>
          </a:lstStyle>
          <a:p>
            <a:r>
              <a:rPr lang="en-US"/>
              <a:t>Click to edit Master title style</a:t>
            </a:r>
          </a:p>
        </p:txBody>
      </p:sp>
      <p:sp>
        <p:nvSpPr>
          <p:cNvPr id="7" name="Slide Number Placeholder 5">
            <a:extLst>
              <a:ext uri="{FF2B5EF4-FFF2-40B4-BE49-F238E27FC236}">
                <a16:creationId xmlns:a16="http://schemas.microsoft.com/office/drawing/2014/main" id="{DB978C62-22B3-4AE6-87CE-19527E7DBC46}"/>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11" name="Picture 10">
            <a:extLst>
              <a:ext uri="{FF2B5EF4-FFF2-40B4-BE49-F238E27FC236}">
                <a16:creationId xmlns:a16="http://schemas.microsoft.com/office/drawing/2014/main" id="{437E5C7C-AB49-4BFF-848D-5976E0D01D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8" name="TextBox 7">
            <a:extLst>
              <a:ext uri="{FF2B5EF4-FFF2-40B4-BE49-F238E27FC236}">
                <a16:creationId xmlns:a16="http://schemas.microsoft.com/office/drawing/2014/main" id="{A34B4280-A347-4AF5-8427-F1FA1880D40D}"/>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17444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551" y="1199470"/>
            <a:ext cx="5377543" cy="823912"/>
          </a:xfrm>
          <a:prstGeom prst="rect">
            <a:avLst/>
          </a:prstGeom>
        </p:spPr>
        <p:txBody>
          <a:bodyPr anchor="b"/>
          <a:lstStyle>
            <a:lvl1pPr marL="0" indent="0">
              <a:buNone/>
              <a:defRPr sz="1800" b="1">
                <a:solidFill>
                  <a:srgbClr val="68696B"/>
                </a:solidFill>
                <a:latin typeface="+mj-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424551" y="2023382"/>
            <a:ext cx="5377543" cy="3615592"/>
          </a:xfrm>
          <a:prstGeom prst="rect">
            <a:avLst/>
          </a:prstGeom>
        </p:spPr>
        <p:txBody>
          <a:bodyPr/>
          <a:lstStyle>
            <a:lvl1pPr marL="171446" indent="-171446">
              <a:buClr>
                <a:schemeClr val="accent1"/>
              </a:buClr>
              <a:buFont typeface="Wingdings" panose="05000000000000000000" pitchFamily="2" charset="2"/>
              <a:buChar char="§"/>
              <a:defRPr sz="1800">
                <a:latin typeface="+mj-lt"/>
              </a:defRPr>
            </a:lvl1pPr>
            <a:lvl2pPr marL="514338" indent="-171446">
              <a:buClr>
                <a:schemeClr val="accent1"/>
              </a:buClr>
              <a:buFont typeface="Wingdings" panose="05000000000000000000" pitchFamily="2" charset="2"/>
              <a:buChar char="§"/>
              <a:defRPr>
                <a:latin typeface="+mj-lt"/>
              </a:defRPr>
            </a:lvl2pPr>
            <a:lvl3pPr marL="857229" indent="-171446">
              <a:buClr>
                <a:schemeClr val="accent1"/>
              </a:buClr>
              <a:buFont typeface="Wingdings" panose="05000000000000000000" pitchFamily="2" charset="2"/>
              <a:buChar char="§"/>
              <a:defRPr>
                <a:latin typeface="+mj-lt"/>
              </a:defRPr>
            </a:lvl3pPr>
            <a:lvl4pPr marL="1200121" indent="-171446">
              <a:buClr>
                <a:schemeClr val="accent1"/>
              </a:buClr>
              <a:buFont typeface="Wingdings" panose="05000000000000000000" pitchFamily="2" charset="2"/>
              <a:buChar char="§"/>
              <a:defRPr>
                <a:latin typeface="+mj-lt"/>
              </a:defRPr>
            </a:lvl4pPr>
            <a:lvl5pPr marL="1543012" indent="-171446">
              <a:buClr>
                <a:schemeClr val="accent1"/>
              </a:buClr>
              <a:buFont typeface="Wingdings" panose="05000000000000000000" pitchFamily="2" charset="2"/>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p:cNvSpPr>
            <a:spLocks noGrp="1"/>
          </p:cNvSpPr>
          <p:nvPr>
            <p:ph type="body" idx="12"/>
          </p:nvPr>
        </p:nvSpPr>
        <p:spPr>
          <a:xfrm>
            <a:off x="6400810" y="1199470"/>
            <a:ext cx="5377543" cy="823912"/>
          </a:xfrm>
          <a:prstGeom prst="rect">
            <a:avLst/>
          </a:prstGeom>
        </p:spPr>
        <p:txBody>
          <a:bodyPr anchor="b"/>
          <a:lstStyle>
            <a:lvl1pPr marL="0" indent="0">
              <a:buNone/>
              <a:defRPr sz="1800" b="1">
                <a:solidFill>
                  <a:srgbClr val="68696B"/>
                </a:solidFill>
                <a:latin typeface="+mj-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8" name="Content Placeholder 3"/>
          <p:cNvSpPr>
            <a:spLocks noGrp="1"/>
          </p:cNvSpPr>
          <p:nvPr>
            <p:ph sz="half" idx="13"/>
          </p:nvPr>
        </p:nvSpPr>
        <p:spPr>
          <a:xfrm>
            <a:off x="6400810" y="2023382"/>
            <a:ext cx="5377543" cy="3797754"/>
          </a:xfrm>
          <a:prstGeom prst="rect">
            <a:avLst/>
          </a:prstGeom>
        </p:spPr>
        <p:txBody>
          <a:bodyPr/>
          <a:lstStyle>
            <a:lvl1pPr marL="285744" marR="0" indent="-285744" algn="l" defTabSz="260740" rtl="0" eaLnBrk="1" fontAlgn="auto" latinLnBrk="0" hangingPunct="1">
              <a:lnSpc>
                <a:spcPct val="90000"/>
              </a:lnSpc>
              <a:spcBef>
                <a:spcPts val="751"/>
              </a:spcBef>
              <a:spcAft>
                <a:spcPts val="0"/>
              </a:spcAft>
              <a:buClr>
                <a:schemeClr val="accent1"/>
              </a:buClr>
              <a:buSzTx/>
              <a:buFont typeface="Wingdings" panose="05000000000000000000" pitchFamily="2" charset="2"/>
              <a:buChar char="§"/>
              <a:tabLst>
                <a:tab pos="342891" algn="l"/>
              </a:tabLst>
              <a:defRPr sz="1800">
                <a:latin typeface="+mj-lt"/>
              </a:defRPr>
            </a:lvl1pPr>
            <a:lvl2pPr marL="685783" indent="-342891">
              <a:buClr>
                <a:schemeClr val="accent1"/>
              </a:buClr>
              <a:buFont typeface="Wingdings" panose="05000000000000000000" pitchFamily="2" charset="2"/>
              <a:buChar char="§"/>
              <a:defRPr>
                <a:latin typeface="+mj-lt"/>
              </a:defRPr>
            </a:lvl2pPr>
            <a:lvl3pPr marL="1028674" indent="-342891">
              <a:buClr>
                <a:schemeClr val="accent1"/>
              </a:buClr>
              <a:buFont typeface="Wingdings" panose="05000000000000000000" pitchFamily="2" charset="2"/>
              <a:buChar char="§"/>
              <a:defRPr>
                <a:latin typeface="+mj-lt"/>
              </a:defRPr>
            </a:lvl3pPr>
            <a:lvl4pPr marL="1285843" indent="-257168">
              <a:buClr>
                <a:schemeClr val="accent1"/>
              </a:buClr>
              <a:buFont typeface="Wingdings" panose="05000000000000000000" pitchFamily="2" charset="2"/>
              <a:buChar char="§"/>
              <a:defRPr>
                <a:latin typeface="+mj-lt"/>
              </a:defRPr>
            </a:lvl4pPr>
            <a:lvl5pPr marL="1628734" indent="-257168">
              <a:buClr>
                <a:schemeClr val="accent1"/>
              </a:buClr>
              <a:buFont typeface="Wingdings" panose="05000000000000000000" pitchFamily="2" charset="2"/>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a:t>Click to edit Master title style</a:t>
            </a:r>
          </a:p>
        </p:txBody>
      </p:sp>
      <p:sp>
        <p:nvSpPr>
          <p:cNvPr id="9" name="Slide Number Placeholder 5">
            <a:extLst>
              <a:ext uri="{FF2B5EF4-FFF2-40B4-BE49-F238E27FC236}">
                <a16:creationId xmlns:a16="http://schemas.microsoft.com/office/drawing/2014/main" id="{0C461450-4E3A-4E52-A072-1AD9197B2945}"/>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pic>
        <p:nvPicPr>
          <p:cNvPr id="12" name="Picture 11">
            <a:extLst>
              <a:ext uri="{FF2B5EF4-FFF2-40B4-BE49-F238E27FC236}">
                <a16:creationId xmlns:a16="http://schemas.microsoft.com/office/drawing/2014/main" id="{B476FE37-10B6-4910-85DD-8E4AB27FC1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899" y="5744080"/>
            <a:ext cx="1831171" cy="729620"/>
          </a:xfrm>
          <a:prstGeom prst="rect">
            <a:avLst/>
          </a:prstGeom>
        </p:spPr>
      </p:pic>
      <p:sp>
        <p:nvSpPr>
          <p:cNvPr id="10" name="TextBox 9">
            <a:extLst>
              <a:ext uri="{FF2B5EF4-FFF2-40B4-BE49-F238E27FC236}">
                <a16:creationId xmlns:a16="http://schemas.microsoft.com/office/drawing/2014/main" id="{78249ACB-D464-4438-A654-E0C89A7EE434}"/>
              </a:ext>
            </a:extLst>
          </p:cNvPr>
          <p:cNvSpPr txBox="1"/>
          <p:nvPr userDrawn="1"/>
        </p:nvSpPr>
        <p:spPr>
          <a:xfrm>
            <a:off x="8343140" y="6090409"/>
            <a:ext cx="3840480" cy="369332"/>
          </a:xfrm>
          <a:prstGeom prst="rect">
            <a:avLst/>
          </a:prstGeom>
          <a:noFill/>
        </p:spPr>
        <p:txBody>
          <a:bodyPr wrap="square" rtlCol="0">
            <a:spAutoFit/>
          </a:bodyPr>
          <a:lstStyle/>
          <a:p>
            <a:r>
              <a:rPr lang="en-US" sz="1600" b="0">
                <a:solidFill>
                  <a:schemeClr val="accent1"/>
                </a:solidFill>
              </a:rPr>
              <a:t>@TheRealANCOR           </a:t>
            </a:r>
            <a:r>
              <a:rPr lang="en-US" sz="1800" b="1">
                <a:solidFill>
                  <a:schemeClr val="accent1"/>
                </a:solidFill>
              </a:rPr>
              <a:t>ancor.org</a:t>
            </a:r>
            <a:endParaRPr lang="en-US" sz="1600" b="1">
              <a:solidFill>
                <a:schemeClr val="accent1"/>
              </a:solidFill>
            </a:endParaRPr>
          </a:p>
        </p:txBody>
      </p:sp>
    </p:spTree>
    <p:extLst>
      <p:ext uri="{BB962C8B-B14F-4D97-AF65-F5344CB8AC3E}">
        <p14:creationId xmlns:p14="http://schemas.microsoft.com/office/powerpoint/2010/main" val="310834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13153" y="6564827"/>
            <a:ext cx="2743200" cy="293174"/>
          </a:xfrm>
          <a:prstGeom prst="rect">
            <a:avLst/>
          </a:prstGeom>
        </p:spPr>
        <p:txBody>
          <a:bodyPr vert="horz" lIns="91440" tIns="45720" rIns="91440" bIns="45720" rtlCol="0" anchor="ctr"/>
          <a:lstStyle>
            <a:lvl1pPr algn="l">
              <a:defRPr sz="900">
                <a:solidFill>
                  <a:schemeClr val="bg1"/>
                </a:solidFill>
              </a:defRPr>
            </a:lvl1pPr>
          </a:lstStyle>
          <a:p>
            <a:fld id="{CFDC8DB3-9A54-4E00-969D-A29753278EF5}" type="datetimeFigureOut">
              <a:rPr lang="en-US" smtClean="0"/>
              <a:pPr/>
              <a:t>3/6/2024</a:t>
            </a:fld>
            <a:endParaRPr lang="en-US"/>
          </a:p>
        </p:txBody>
      </p:sp>
      <p:sp>
        <p:nvSpPr>
          <p:cNvPr id="5" name="Footer Placeholder 4"/>
          <p:cNvSpPr>
            <a:spLocks noGrp="1"/>
          </p:cNvSpPr>
          <p:nvPr>
            <p:ph type="ftr" sz="quarter" idx="3"/>
          </p:nvPr>
        </p:nvSpPr>
        <p:spPr>
          <a:xfrm>
            <a:off x="3983892" y="6564826"/>
            <a:ext cx="4114800" cy="293174"/>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a:p>
        </p:txBody>
      </p:sp>
    </p:spTree>
    <p:extLst>
      <p:ext uri="{BB962C8B-B14F-4D97-AF65-F5344CB8AC3E}">
        <p14:creationId xmlns:p14="http://schemas.microsoft.com/office/powerpoint/2010/main" val="2808973933"/>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93" r:id="rId3"/>
    <p:sldLayoutId id="2147483674" r:id="rId4"/>
    <p:sldLayoutId id="2147483675" r:id="rId5"/>
    <p:sldLayoutId id="2147483676" r:id="rId6"/>
    <p:sldLayoutId id="2147483692"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91" r:id="rId16"/>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CF0384-872C-23A6-8DEA-7A00D13F6590}"/>
              </a:ext>
            </a:extLst>
          </p:cNvPr>
          <p:cNvSpPr txBox="1"/>
          <p:nvPr/>
        </p:nvSpPr>
        <p:spPr>
          <a:xfrm>
            <a:off x="1020832" y="887203"/>
            <a:ext cx="11171168" cy="3585056"/>
          </a:xfrm>
          <a:prstGeom prst="rect">
            <a:avLst/>
          </a:prstGeom>
          <a:solidFill>
            <a:srgbClr val="4D7183"/>
          </a:solidFill>
        </p:spPr>
        <p:txBody>
          <a:bodyPr wrap="square" rtlCol="0">
            <a:spAutoFit/>
          </a:bodyPr>
          <a:lstStyle/>
          <a:p>
            <a:endParaRPr lang="en-US"/>
          </a:p>
        </p:txBody>
      </p:sp>
      <p:sp>
        <p:nvSpPr>
          <p:cNvPr id="5" name="Title 3">
            <a:extLst>
              <a:ext uri="{FF2B5EF4-FFF2-40B4-BE49-F238E27FC236}">
                <a16:creationId xmlns:a16="http://schemas.microsoft.com/office/drawing/2014/main" id="{CE7446F0-B365-AA50-782F-E0AD07C7E22C}"/>
              </a:ext>
            </a:extLst>
          </p:cNvPr>
          <p:cNvSpPr txBox="1">
            <a:spLocks/>
          </p:cNvSpPr>
          <p:nvPr/>
        </p:nvSpPr>
        <p:spPr>
          <a:xfrm>
            <a:off x="3254179" y="1573057"/>
            <a:ext cx="8621475" cy="809555"/>
          </a:xfrm>
          <a:prstGeom prst="rect">
            <a:avLst/>
          </a:prstGeom>
        </p:spPr>
        <p:txBody>
          <a:bodyPr/>
          <a:lstStyle>
            <a:lvl1pPr algn="l" defTabSz="685800" rtl="0" eaLnBrk="1" latinLnBrk="0" hangingPunct="1">
              <a:lnSpc>
                <a:spcPct val="90000"/>
              </a:lnSpc>
              <a:spcBef>
                <a:spcPct val="0"/>
              </a:spcBef>
              <a:buNone/>
              <a:defRPr sz="45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a:ea typeface="+mj-ea"/>
                <a:cs typeface="+mj-cs"/>
              </a:rPr>
              <a:t>The </a:t>
            </a:r>
            <a:r>
              <a:rPr kumimoji="0" lang="en-US" sz="4800" b="1" i="1" u="none" strike="noStrike" kern="1200" cap="none" spc="0" normalizeH="0" baseline="0" noProof="0">
                <a:ln>
                  <a:noFill/>
                </a:ln>
                <a:solidFill>
                  <a:prstClr val="white"/>
                </a:solidFill>
                <a:effectLst/>
                <a:uLnTx/>
                <a:uFillTx/>
                <a:latin typeface="Arial" panose="020B0604020202020204"/>
                <a:ea typeface="+mj-ea"/>
                <a:cs typeface="+mj-cs"/>
              </a:rPr>
              <a:t>Case for Inclusion 2024</a:t>
            </a:r>
            <a:endParaRPr kumimoji="0" lang="en-US" sz="4800" b="1" i="0" u="none" strike="noStrike" kern="1200" cap="none" spc="0" normalizeH="0" baseline="0" noProof="0">
              <a:ln>
                <a:noFill/>
              </a:ln>
              <a:solidFill>
                <a:prstClr val="white"/>
              </a:solidFill>
              <a:effectLst/>
              <a:uLnTx/>
              <a:uFillTx/>
              <a:latin typeface="Arial" panose="020B0604020202020204"/>
              <a:ea typeface="+mj-ea"/>
              <a:cs typeface="+mj-cs"/>
            </a:endParaRPr>
          </a:p>
        </p:txBody>
      </p:sp>
      <p:sp>
        <p:nvSpPr>
          <p:cNvPr id="6" name="Subtitle 4">
            <a:extLst>
              <a:ext uri="{FF2B5EF4-FFF2-40B4-BE49-F238E27FC236}">
                <a16:creationId xmlns:a16="http://schemas.microsoft.com/office/drawing/2014/main" id="{667E09C1-2D08-84EA-BCD7-BA47CE06E425}"/>
              </a:ext>
            </a:extLst>
          </p:cNvPr>
          <p:cNvSpPr txBox="1">
            <a:spLocks/>
          </p:cNvSpPr>
          <p:nvPr/>
        </p:nvSpPr>
        <p:spPr>
          <a:xfrm>
            <a:off x="3681361" y="2509561"/>
            <a:ext cx="7767112" cy="865413"/>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600" i="1">
                <a:solidFill>
                  <a:schemeClr val="bg1"/>
                </a:solidFill>
              </a:rPr>
              <a:t>Transforming Temporary Progress into Long-Term Sustainability</a:t>
            </a:r>
          </a:p>
        </p:txBody>
      </p:sp>
      <p:pic>
        <p:nvPicPr>
          <p:cNvPr id="7" name="Picture 6">
            <a:extLst>
              <a:ext uri="{FF2B5EF4-FFF2-40B4-BE49-F238E27FC236}">
                <a16:creationId xmlns:a16="http://schemas.microsoft.com/office/drawing/2014/main" id="{0E619F2B-0A6E-145F-F3AC-7888D91805A3}"/>
              </a:ext>
            </a:extLst>
          </p:cNvPr>
          <p:cNvPicPr>
            <a:picLocks noChangeAspect="1"/>
          </p:cNvPicPr>
          <p:nvPr/>
        </p:nvPicPr>
        <p:blipFill>
          <a:blip r:embed="rId2"/>
          <a:stretch>
            <a:fillRect/>
          </a:stretch>
        </p:blipFill>
        <p:spPr>
          <a:xfrm rot="21309913">
            <a:off x="262" y="758150"/>
            <a:ext cx="3134244" cy="40680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11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CF0384-872C-23A6-8DEA-7A00D13F6590}"/>
              </a:ext>
            </a:extLst>
          </p:cNvPr>
          <p:cNvSpPr txBox="1"/>
          <p:nvPr/>
        </p:nvSpPr>
        <p:spPr>
          <a:xfrm>
            <a:off x="2184614" y="1525091"/>
            <a:ext cx="10007386" cy="2309278"/>
          </a:xfrm>
          <a:prstGeom prst="rect">
            <a:avLst/>
          </a:prstGeom>
          <a:solidFill>
            <a:srgbClr val="4D7183"/>
          </a:solidFill>
        </p:spPr>
        <p:txBody>
          <a:bodyPr wrap="square" rtlCol="0">
            <a:spAutoFit/>
          </a:bodyPr>
          <a:lstStyle/>
          <a:p>
            <a:endParaRPr lang="en-US"/>
          </a:p>
        </p:txBody>
      </p:sp>
      <p:sp>
        <p:nvSpPr>
          <p:cNvPr id="5" name="Title 3">
            <a:extLst>
              <a:ext uri="{FF2B5EF4-FFF2-40B4-BE49-F238E27FC236}">
                <a16:creationId xmlns:a16="http://schemas.microsoft.com/office/drawing/2014/main" id="{CE7446F0-B365-AA50-782F-E0AD07C7E22C}"/>
              </a:ext>
            </a:extLst>
          </p:cNvPr>
          <p:cNvSpPr txBox="1">
            <a:spLocks/>
          </p:cNvSpPr>
          <p:nvPr/>
        </p:nvSpPr>
        <p:spPr>
          <a:xfrm>
            <a:off x="2733964" y="2008802"/>
            <a:ext cx="9458036" cy="809555"/>
          </a:xfrm>
          <a:prstGeom prst="rect">
            <a:avLst/>
          </a:prstGeom>
        </p:spPr>
        <p:txBody>
          <a:bodyPr/>
          <a:lstStyle>
            <a:lvl1pPr algn="l" defTabSz="685800" rtl="0" eaLnBrk="1" latinLnBrk="0" hangingPunct="1">
              <a:lnSpc>
                <a:spcPct val="90000"/>
              </a:lnSpc>
              <a:spcBef>
                <a:spcPct val="0"/>
              </a:spcBef>
              <a:buNone/>
              <a:defRPr sz="45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a:ea typeface="+mj-ea"/>
                <a:cs typeface="+mj-cs"/>
              </a:rPr>
              <a:t>Policy Blueprint for Sustainable Services</a:t>
            </a:r>
          </a:p>
        </p:txBody>
      </p:sp>
      <p:sp>
        <p:nvSpPr>
          <p:cNvPr id="6" name="Subtitle 4">
            <a:extLst>
              <a:ext uri="{FF2B5EF4-FFF2-40B4-BE49-F238E27FC236}">
                <a16:creationId xmlns:a16="http://schemas.microsoft.com/office/drawing/2014/main" id="{667E09C1-2D08-84EA-BCD7-BA47CE06E425}"/>
              </a:ext>
            </a:extLst>
          </p:cNvPr>
          <p:cNvSpPr txBox="1">
            <a:spLocks/>
          </p:cNvSpPr>
          <p:nvPr/>
        </p:nvSpPr>
        <p:spPr>
          <a:xfrm>
            <a:off x="3304751" y="2968956"/>
            <a:ext cx="7767112" cy="865413"/>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a:solidFill>
                  <a:schemeClr val="bg1"/>
                </a:solidFill>
              </a:rPr>
              <a:t>Elise Aguilar, ANCOR</a:t>
            </a:r>
          </a:p>
        </p:txBody>
      </p:sp>
      <p:pic>
        <p:nvPicPr>
          <p:cNvPr id="7" name="Picture 6">
            <a:extLst>
              <a:ext uri="{FF2B5EF4-FFF2-40B4-BE49-F238E27FC236}">
                <a16:creationId xmlns:a16="http://schemas.microsoft.com/office/drawing/2014/main" id="{0E619F2B-0A6E-145F-F3AC-7888D91805A3}"/>
              </a:ext>
            </a:extLst>
          </p:cNvPr>
          <p:cNvPicPr>
            <a:picLocks noChangeAspect="1"/>
          </p:cNvPicPr>
          <p:nvPr/>
        </p:nvPicPr>
        <p:blipFill>
          <a:blip r:embed="rId2"/>
          <a:stretch>
            <a:fillRect/>
          </a:stretch>
        </p:blipFill>
        <p:spPr>
          <a:xfrm rot="21309913">
            <a:off x="131373" y="1068605"/>
            <a:ext cx="2482612" cy="32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55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402772" y="1208317"/>
            <a:ext cx="5628573" cy="4430663"/>
          </a:xfrm>
        </p:spPr>
        <p:txBody>
          <a:bodyPr lIns="91440" tIns="45720" rIns="91440" bIns="45720" anchor="t">
            <a:normAutofit/>
          </a:bodyPr>
          <a:lstStyle/>
          <a:p>
            <a:pPr marL="175895" indent="-175895"/>
            <a:r>
              <a:rPr lang="en-US" b="1">
                <a:latin typeface="+mj-lt"/>
              </a:rPr>
              <a:t>Require</a:t>
            </a:r>
            <a:r>
              <a:rPr lang="en-US" b="1"/>
              <a:t> states to establish systems of access monitoring</a:t>
            </a:r>
            <a:r>
              <a:rPr lang="en-US"/>
              <a:t> that compel regular reviews of Medicaid reimbursement rates. </a:t>
            </a:r>
          </a:p>
          <a:p>
            <a:pPr marL="175895" indent="-175895"/>
            <a:r>
              <a:rPr lang="en-US" b="1">
                <a:latin typeface="+mj-lt"/>
              </a:rPr>
              <a:t>Encourage interagency collaboration</a:t>
            </a:r>
            <a:r>
              <a:rPr lang="en-US">
                <a:latin typeface="+mj-lt"/>
              </a:rPr>
              <a:t> between the U.S. Department of Health &amp; Human Services, U.S. Department of Labor, and other federal agencies to ensure that policies that will result in and direct appropriate funding for community providers are in place prior to any significant increase in expense to service delivery. </a:t>
            </a:r>
            <a:endParaRPr lang="en-US">
              <a:latin typeface="+mj-lt"/>
              <a:cs typeface="Arial"/>
            </a:endParaRPr>
          </a:p>
          <a:p>
            <a:pPr marL="385445" indent="-385445"/>
            <a:endParaRPr lang="en-US">
              <a:cs typeface="Arial" panose="020B0604020202020204"/>
            </a:endParaRPr>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normAutofit/>
          </a:bodyPr>
          <a:lstStyle/>
          <a:p>
            <a:r>
              <a:rPr lang="en-US"/>
              <a:t>Recommendations for the Biden Administration</a:t>
            </a:r>
          </a:p>
        </p:txBody>
      </p:sp>
      <p:pic>
        <p:nvPicPr>
          <p:cNvPr id="5" name="Picture 4" descr="A white house with a fountain in front of it with White House in the background&#10;&#10;Description automatically generated">
            <a:extLst>
              <a:ext uri="{FF2B5EF4-FFF2-40B4-BE49-F238E27FC236}">
                <a16:creationId xmlns:a16="http://schemas.microsoft.com/office/drawing/2014/main" id="{4F53F645-DFD7-95BB-5016-00C1486C16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00" r="7559" b="2"/>
          <a:stretch/>
        </p:blipFill>
        <p:spPr>
          <a:xfrm>
            <a:off x="6368144" y="1220107"/>
            <a:ext cx="5421085" cy="441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765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402772" y="1208317"/>
            <a:ext cx="5693228" cy="4430663"/>
          </a:xfrm>
        </p:spPr>
        <p:txBody>
          <a:bodyPr lIns="91440" tIns="45720" rIns="91440" bIns="45720" anchor="t">
            <a:normAutofit/>
          </a:bodyPr>
          <a:lstStyle/>
          <a:p>
            <a:pPr marL="170815" indent="-170815">
              <a:buClr>
                <a:srgbClr val="F58220"/>
              </a:buClr>
              <a:defRPr/>
            </a:pPr>
            <a:r>
              <a:rPr kumimoji="0" lang="en-US" b="1" i="0" u="none" strike="noStrike" kern="1200" cap="none" spc="0" normalizeH="0" baseline="0" noProof="0">
                <a:ln>
                  <a:noFill/>
                </a:ln>
                <a:solidFill>
                  <a:prstClr val="black"/>
                </a:solidFill>
                <a:effectLst/>
                <a:uLnTx/>
                <a:uFillTx/>
                <a:latin typeface="Arial" panose="020B0604020202020204"/>
                <a:ea typeface="+mn-ea"/>
                <a:cs typeface="+mn-cs"/>
              </a:rPr>
              <a:t>Require state and federal agencies to collect and publicly report on measures related to direct support workforce </a:t>
            </a: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volume, stability and compensation, as well as measures that address systemic barriers to equity, support for underserved communities, and the delivery of culturally competent services.</a:t>
            </a:r>
            <a:r>
              <a:rPr lang="en-US">
                <a:solidFill>
                  <a:prstClr val="black"/>
                </a:solidFill>
                <a:latin typeface="Arial" panose="020B0604020202020204"/>
              </a:rPr>
              <a:t> </a:t>
            </a:r>
            <a:endParaRPr lang="en-US">
              <a:ea typeface="+mn-ea"/>
              <a:cs typeface="+mn-cs"/>
            </a:endParaRPr>
          </a:p>
          <a:p>
            <a:pPr marL="170815" indent="-170815">
              <a:buClr>
                <a:srgbClr val="F58220"/>
              </a:buClr>
              <a:defRPr/>
            </a:pPr>
            <a:r>
              <a:rPr kumimoji="0" lang="en-US" b="1" i="0" u="none" strike="noStrike" kern="1200" cap="none" spc="0" normalizeH="0" baseline="0" noProof="0">
                <a:ln>
                  <a:noFill/>
                </a:ln>
                <a:solidFill>
                  <a:prstClr val="black"/>
                </a:solidFill>
                <a:effectLst/>
                <a:uLnTx/>
                <a:uFillTx/>
                <a:latin typeface="Arial" panose="020B0604020202020204"/>
                <a:ea typeface="+mn-ea"/>
                <a:cs typeface="+mn-cs"/>
              </a:rPr>
              <a:t>Examine existing programs that support health-related social needs for people with IDD</a:t>
            </a: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 and the direct support workforce to better ensure access to health care and promote economic independence.</a:t>
            </a:r>
            <a:r>
              <a:rPr lang="en-US">
                <a:solidFill>
                  <a:prstClr val="black"/>
                </a:solidFill>
                <a:latin typeface="Arial" panose="020B0604020202020204"/>
              </a:rPr>
              <a:t> </a:t>
            </a:r>
            <a:endParaRPr lang="en-US" b="0" i="0" u="none" strike="noStrike" kern="1200" cap="none" spc="0" normalizeH="0" baseline="0" noProof="0">
              <a:ln>
                <a:noFill/>
              </a:ln>
              <a:solidFill>
                <a:prstClr val="black"/>
              </a:solidFill>
              <a:effectLst/>
              <a:uLnTx/>
              <a:uFillTx/>
              <a:latin typeface="Arial" panose="020B0604020202020204"/>
              <a:cs typeface="Arial"/>
            </a:endParaRPr>
          </a:p>
          <a:p>
            <a:pPr marL="385445" indent="-385445"/>
            <a:endParaRPr lang="en-US">
              <a:cs typeface="Arial" panose="020B0604020202020204"/>
            </a:endParaRPr>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normAutofit/>
          </a:bodyPr>
          <a:lstStyle/>
          <a:p>
            <a:r>
              <a:rPr lang="en-US"/>
              <a:t>Recommendations for the Biden Administration</a:t>
            </a:r>
          </a:p>
        </p:txBody>
      </p:sp>
      <p:pic>
        <p:nvPicPr>
          <p:cNvPr id="5" name="Picture 4" descr="A white house with a fountain in front of it with White House in the background&#10;&#10;Description automatically generated">
            <a:extLst>
              <a:ext uri="{FF2B5EF4-FFF2-40B4-BE49-F238E27FC236}">
                <a16:creationId xmlns:a16="http://schemas.microsoft.com/office/drawing/2014/main" id="{4F53F645-DFD7-95BB-5016-00C1486C16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00" r="7559" b="2"/>
          <a:stretch/>
        </p:blipFill>
        <p:spPr>
          <a:xfrm>
            <a:off x="6368144" y="1220107"/>
            <a:ext cx="5421085" cy="441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8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402772" y="1208317"/>
            <a:ext cx="5693228" cy="4430663"/>
          </a:xfrm>
        </p:spPr>
        <p:txBody>
          <a:bodyPr lIns="91440" tIns="45720" rIns="91440" bIns="45720" anchor="t">
            <a:normAutofit fontScale="92500" lnSpcReduction="10000"/>
          </a:bodyPr>
          <a:lstStyle/>
          <a:p>
            <a:pPr marL="175895" indent="-175895"/>
            <a:r>
              <a:rPr lang="en-US" sz="2400" b="1"/>
              <a:t>Enact legislation to significantly increase the federal share of Medicaid funding for HCBS</a:t>
            </a:r>
            <a:r>
              <a:rPr lang="en-US" sz="2400"/>
              <a:t> to stabilize  the direct support workforce and require states to regularly review Medicaid reimbursement rates. </a:t>
            </a:r>
            <a:endParaRPr lang="en-US"/>
          </a:p>
          <a:p>
            <a:pPr marL="175895" indent="-175895"/>
            <a:r>
              <a:rPr lang="en-US" sz="2400" b="1"/>
              <a:t>Continue investing in HCBS through the American Rescue Plan Act </a:t>
            </a:r>
            <a:r>
              <a:rPr lang="en-US" sz="2400"/>
              <a:t>and extend the increased federal match for states with existing maintenance of effort provisions. </a:t>
            </a:r>
            <a:endParaRPr lang="en-US" sz="2400">
              <a:cs typeface="Arial" panose="020B0604020202020204"/>
            </a:endParaRPr>
          </a:p>
          <a:p>
            <a:pPr marL="175895" indent="-175895"/>
            <a:r>
              <a:rPr lang="en-US" sz="2400"/>
              <a:t>Urge the U.S. Office of Management &amp; Budget to </a:t>
            </a:r>
            <a:r>
              <a:rPr lang="en-US" sz="2400" b="1"/>
              <a:t>establish a Standard Occupational Classification (SOC) for DSPs</a:t>
            </a:r>
            <a:r>
              <a:rPr lang="en-US" sz="2400"/>
              <a:t>. </a:t>
            </a:r>
            <a:endParaRPr lang="en-US" sz="2400">
              <a:cs typeface="Arial" panose="020B0604020202020204"/>
            </a:endParaRPr>
          </a:p>
          <a:p>
            <a:pPr marL="385445" indent="-385445"/>
            <a:endParaRPr lang="en-US">
              <a:cs typeface="Arial" panose="020B0604020202020204"/>
            </a:endParaRPr>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normAutofit/>
          </a:bodyPr>
          <a:lstStyle/>
          <a:p>
            <a:r>
              <a:rPr lang="en-US"/>
              <a:t>Recommendations for the 118th Congress</a:t>
            </a:r>
          </a:p>
        </p:txBody>
      </p:sp>
      <p:pic>
        <p:nvPicPr>
          <p:cNvPr id="5" name="Picture 4">
            <a:extLst>
              <a:ext uri="{FF2B5EF4-FFF2-40B4-BE49-F238E27FC236}">
                <a16:creationId xmlns:a16="http://schemas.microsoft.com/office/drawing/2014/main" id="{4F53F645-DFD7-95BB-5016-00C1486C16A5}"/>
              </a:ext>
            </a:extLst>
          </p:cNvPr>
          <p:cNvPicPr>
            <a:picLocks noChangeAspect="1"/>
          </p:cNvPicPr>
          <p:nvPr/>
        </p:nvPicPr>
        <p:blipFill>
          <a:blip r:embed="rId2" cstate="print">
            <a:extLst>
              <a:ext uri="{28A0092B-C50C-407E-A947-70E740481C1C}">
                <a14:useLocalDpi xmlns:a14="http://schemas.microsoft.com/office/drawing/2010/main" val="0"/>
              </a:ext>
            </a:extLst>
          </a:blip>
          <a:srcRect l="273" r="273"/>
          <a:stretch/>
        </p:blipFill>
        <p:spPr>
          <a:xfrm>
            <a:off x="6368144" y="1220107"/>
            <a:ext cx="5421085" cy="441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223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402772" y="1208317"/>
            <a:ext cx="5693228" cy="4430663"/>
          </a:xfrm>
        </p:spPr>
        <p:txBody>
          <a:bodyPr lIns="91440" tIns="45720" rIns="91440" bIns="45720" anchor="t">
            <a:normAutofit/>
          </a:bodyPr>
          <a:lstStyle/>
          <a:p>
            <a:pPr marL="175895" indent="-175895"/>
            <a:r>
              <a:rPr lang="en-US" sz="2200" b="1"/>
              <a:t>Enact legislation that would fund federal grant programs</a:t>
            </a:r>
            <a:r>
              <a:rPr lang="en-US" sz="2200"/>
              <a:t> to support the training, recruitment, retention and advancement of the direct support workforce. </a:t>
            </a:r>
            <a:endParaRPr lang="en-US"/>
          </a:p>
          <a:p>
            <a:pPr marL="175895" indent="-175895"/>
            <a:r>
              <a:rPr lang="en-US" sz="2200"/>
              <a:t>Examine existing policies and </a:t>
            </a:r>
            <a:r>
              <a:rPr lang="en-US" sz="2200" b="1"/>
              <a:t>expand opportunities to provide immigrants living in the United States with work authorizations </a:t>
            </a:r>
            <a:r>
              <a:rPr lang="en-US" sz="2200"/>
              <a:t>and create pathways for aspiring Americans interested in joining the direct support workforce. </a:t>
            </a:r>
            <a:endParaRPr lang="en-US" sz="2200">
              <a:cs typeface="Arial"/>
            </a:endParaRPr>
          </a:p>
          <a:p>
            <a:pPr marL="385445" indent="-385445"/>
            <a:endParaRPr lang="en-US">
              <a:cs typeface="Arial" panose="020B0604020202020204"/>
            </a:endParaRPr>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normAutofit/>
          </a:bodyPr>
          <a:lstStyle/>
          <a:p>
            <a:r>
              <a:rPr lang="en-US"/>
              <a:t>Recommendations for the 118th Congress</a:t>
            </a:r>
          </a:p>
        </p:txBody>
      </p:sp>
      <p:pic>
        <p:nvPicPr>
          <p:cNvPr id="5" name="Picture 4">
            <a:extLst>
              <a:ext uri="{FF2B5EF4-FFF2-40B4-BE49-F238E27FC236}">
                <a16:creationId xmlns:a16="http://schemas.microsoft.com/office/drawing/2014/main" id="{4F53F645-DFD7-95BB-5016-00C1486C16A5}"/>
              </a:ext>
            </a:extLst>
          </p:cNvPr>
          <p:cNvPicPr>
            <a:picLocks noChangeAspect="1"/>
          </p:cNvPicPr>
          <p:nvPr/>
        </p:nvPicPr>
        <p:blipFill>
          <a:blip r:embed="rId2" cstate="print">
            <a:extLst>
              <a:ext uri="{28A0092B-C50C-407E-A947-70E740481C1C}">
                <a14:useLocalDpi xmlns:a14="http://schemas.microsoft.com/office/drawing/2010/main" val="0"/>
              </a:ext>
            </a:extLst>
          </a:blip>
          <a:srcRect l="273" r="273"/>
          <a:stretch/>
        </p:blipFill>
        <p:spPr>
          <a:xfrm>
            <a:off x="6368144" y="1220107"/>
            <a:ext cx="5421085" cy="441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22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402772" y="1208317"/>
            <a:ext cx="5421085" cy="4430663"/>
          </a:xfrm>
        </p:spPr>
        <p:txBody>
          <a:bodyPr lIns="91440" tIns="45720" rIns="91440" bIns="45720" anchor="t">
            <a:normAutofit/>
          </a:bodyPr>
          <a:lstStyle/>
          <a:p>
            <a:pPr marL="175895" indent="-175895"/>
            <a:r>
              <a:rPr lang="en-US" sz="2400" b="1"/>
              <a:t>Support and leverage as many opportunities as possible to secure additional funding from the federal government </a:t>
            </a:r>
            <a:r>
              <a:rPr lang="en-US" sz="2400"/>
              <a:t>to strengthen the direct support workforce, while also considering policies that expand access to services. </a:t>
            </a:r>
            <a:endParaRPr lang="en-US"/>
          </a:p>
          <a:p>
            <a:pPr marL="175895" indent="-175895"/>
            <a:r>
              <a:rPr lang="en-US" sz="2400" b="1"/>
              <a:t>Establish systems that provide regular review </a:t>
            </a:r>
            <a:r>
              <a:rPr lang="en-US" sz="2400"/>
              <a:t>of Medicaid reimbursement rates. </a:t>
            </a:r>
            <a:endParaRPr lang="en-US" sz="2400">
              <a:cs typeface="Arial"/>
            </a:endParaRPr>
          </a:p>
          <a:p>
            <a:pPr marL="385445" indent="-385445"/>
            <a:endParaRPr lang="en-US">
              <a:cs typeface="Arial" panose="020B0604020202020204"/>
            </a:endParaRPr>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normAutofit/>
          </a:bodyPr>
          <a:lstStyle/>
          <a:p>
            <a:r>
              <a:rPr lang="en-US"/>
              <a:t>Recommendations for States</a:t>
            </a:r>
          </a:p>
        </p:txBody>
      </p:sp>
      <p:pic>
        <p:nvPicPr>
          <p:cNvPr id="5" name="Picture 4">
            <a:extLst>
              <a:ext uri="{FF2B5EF4-FFF2-40B4-BE49-F238E27FC236}">
                <a16:creationId xmlns:a16="http://schemas.microsoft.com/office/drawing/2014/main" id="{4F53F645-DFD7-95BB-5016-00C1486C16A5}"/>
              </a:ext>
            </a:extLst>
          </p:cNvPr>
          <p:cNvPicPr>
            <a:picLocks noChangeAspect="1"/>
          </p:cNvPicPr>
          <p:nvPr/>
        </p:nvPicPr>
        <p:blipFill>
          <a:blip r:embed="rId2" cstate="print">
            <a:extLst>
              <a:ext uri="{28A0092B-C50C-407E-A947-70E740481C1C}">
                <a14:useLocalDpi xmlns:a14="http://schemas.microsoft.com/office/drawing/2010/main" val="0"/>
              </a:ext>
            </a:extLst>
          </a:blip>
          <a:srcRect l="9178" r="9178"/>
          <a:stretch/>
        </p:blipFill>
        <p:spPr>
          <a:xfrm>
            <a:off x="6368144" y="1220107"/>
            <a:ext cx="5421085" cy="441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67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402772" y="1208317"/>
            <a:ext cx="5767119" cy="4430663"/>
          </a:xfrm>
        </p:spPr>
        <p:txBody>
          <a:bodyPr lIns="91440" tIns="45720" rIns="91440" bIns="45720" anchor="t">
            <a:normAutofit/>
          </a:bodyPr>
          <a:lstStyle/>
          <a:p>
            <a:pPr marL="175895" indent="-175895"/>
            <a:r>
              <a:rPr lang="en-US" sz="2200" b="1"/>
              <a:t>Participate in the National Core Indicators’ annual State of the Workforce Survey</a:t>
            </a:r>
            <a:r>
              <a:rPr lang="en-US" sz="2200"/>
              <a:t> and other data collection efforts assessing the direct support workforce. </a:t>
            </a:r>
            <a:endParaRPr lang="en-US"/>
          </a:p>
          <a:p>
            <a:pPr marL="175895" indent="-175895"/>
            <a:r>
              <a:rPr lang="en-US" sz="2200" b="1"/>
              <a:t>Collect and publicly report on measures related to direct support workforce</a:t>
            </a:r>
            <a:r>
              <a:rPr lang="en-US" sz="2200"/>
              <a:t> volume, stability, and compensation, as well as measures that address systemic barriers to equity, support for underserved communities, and the delivery of culturally competent services within the direct support workforce. </a:t>
            </a:r>
            <a:endParaRPr lang="en-US" sz="2200">
              <a:cs typeface="Arial"/>
            </a:endParaRPr>
          </a:p>
          <a:p>
            <a:pPr marL="385445" indent="-385445"/>
            <a:endParaRPr lang="en-US">
              <a:cs typeface="Arial" panose="020B0604020202020204"/>
            </a:endParaRPr>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normAutofit/>
          </a:bodyPr>
          <a:lstStyle/>
          <a:p>
            <a:r>
              <a:rPr lang="en-US"/>
              <a:t>Recommendations for States</a:t>
            </a:r>
          </a:p>
        </p:txBody>
      </p:sp>
      <p:pic>
        <p:nvPicPr>
          <p:cNvPr id="5" name="Picture 4">
            <a:extLst>
              <a:ext uri="{FF2B5EF4-FFF2-40B4-BE49-F238E27FC236}">
                <a16:creationId xmlns:a16="http://schemas.microsoft.com/office/drawing/2014/main" id="{4F53F645-DFD7-95BB-5016-00C1486C16A5}"/>
              </a:ext>
            </a:extLst>
          </p:cNvPr>
          <p:cNvPicPr>
            <a:picLocks noChangeAspect="1"/>
          </p:cNvPicPr>
          <p:nvPr/>
        </p:nvPicPr>
        <p:blipFill>
          <a:blip r:embed="rId2" cstate="print">
            <a:extLst>
              <a:ext uri="{28A0092B-C50C-407E-A947-70E740481C1C}">
                <a14:useLocalDpi xmlns:a14="http://schemas.microsoft.com/office/drawing/2010/main" val="0"/>
              </a:ext>
            </a:extLst>
          </a:blip>
          <a:srcRect l="9178" r="9178"/>
          <a:stretch/>
        </p:blipFill>
        <p:spPr>
          <a:xfrm>
            <a:off x="6368144" y="1220107"/>
            <a:ext cx="5421085" cy="441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546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lstStyle/>
          <a:p>
            <a:r>
              <a:rPr lang="en-US"/>
              <a:t>What You Should Do</a:t>
            </a:r>
          </a:p>
        </p:txBody>
      </p:sp>
      <p:sp>
        <p:nvSpPr>
          <p:cNvPr id="6" name="Content Placeholder 1">
            <a:extLst>
              <a:ext uri="{FF2B5EF4-FFF2-40B4-BE49-F238E27FC236}">
                <a16:creationId xmlns:a16="http://schemas.microsoft.com/office/drawing/2014/main" id="{93835A49-8C1F-D8B6-E73D-610CC2CBBE87}"/>
              </a:ext>
            </a:extLst>
          </p:cNvPr>
          <p:cNvSpPr txBox="1">
            <a:spLocks/>
          </p:cNvSpPr>
          <p:nvPr/>
        </p:nvSpPr>
        <p:spPr>
          <a:xfrm>
            <a:off x="1680725" y="1089371"/>
            <a:ext cx="9768069" cy="3322997"/>
          </a:xfrm>
          <a:prstGeom prst="rect">
            <a:avLst/>
          </a:prstGeom>
        </p:spPr>
        <p:txBody>
          <a:bodyPr/>
          <a:lstStyle>
            <a:lvl1pPr marL="171446" indent="-171446" algn="l" defTabSz="685783" rtl="0" eaLnBrk="1" latinLnBrk="0" hangingPunct="1">
              <a:lnSpc>
                <a:spcPct val="90000"/>
              </a:lnSpc>
              <a:spcBef>
                <a:spcPts val="751"/>
              </a:spcBef>
              <a:buClr>
                <a:schemeClr val="accent1"/>
              </a:buClr>
              <a:buFont typeface="Wingdings" panose="05000000000000000000" pitchFamily="2" charset="2"/>
              <a:buChar char="§"/>
              <a:defRPr sz="2100" kern="1200">
                <a:solidFill>
                  <a:schemeClr val="tx1"/>
                </a:solidFill>
                <a:latin typeface="+mj-lt"/>
                <a:ea typeface="+mn-ea"/>
                <a:cs typeface="+mn-cs"/>
              </a:defRPr>
            </a:lvl1pPr>
            <a:lvl2pPr marL="514338" indent="-171446" algn="l" defTabSz="685783" rtl="0" eaLnBrk="1" latinLnBrk="0" hangingPunct="1">
              <a:lnSpc>
                <a:spcPct val="90000"/>
              </a:lnSpc>
              <a:spcBef>
                <a:spcPts val="375"/>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857229" indent="-171446" algn="l" defTabSz="685783" rtl="0" eaLnBrk="1" latinLnBrk="0" hangingPunct="1">
              <a:lnSpc>
                <a:spcPct val="90000"/>
              </a:lnSpc>
              <a:spcBef>
                <a:spcPts val="375"/>
              </a:spcBef>
              <a:buClr>
                <a:schemeClr val="accent1"/>
              </a:buClr>
              <a:buFont typeface="Wingdings" panose="05000000000000000000" pitchFamily="2" charset="2"/>
              <a:buChar char="§"/>
              <a:defRPr sz="1500" kern="1200">
                <a:solidFill>
                  <a:schemeClr val="tx1"/>
                </a:solidFill>
                <a:latin typeface="+mj-lt"/>
                <a:ea typeface="+mn-ea"/>
                <a:cs typeface="+mn-cs"/>
              </a:defRPr>
            </a:lvl3pPr>
            <a:lvl4pPr marL="1200121" indent="-171446" algn="l" defTabSz="685783" rtl="0" eaLnBrk="1" latinLnBrk="0" hangingPunct="1">
              <a:lnSpc>
                <a:spcPct val="90000"/>
              </a:lnSpc>
              <a:spcBef>
                <a:spcPts val="375"/>
              </a:spcBef>
              <a:buClr>
                <a:schemeClr val="accent1"/>
              </a:buClr>
              <a:buFont typeface="Wingdings" panose="05000000000000000000" pitchFamily="2" charset="2"/>
              <a:buChar char="§"/>
              <a:defRPr sz="1351" kern="1200">
                <a:solidFill>
                  <a:schemeClr val="tx1"/>
                </a:solidFill>
                <a:latin typeface="+mj-lt"/>
                <a:ea typeface="+mn-ea"/>
                <a:cs typeface="+mn-cs"/>
              </a:defRPr>
            </a:lvl4pPr>
            <a:lvl5pPr marL="1543012" indent="-171446" algn="l" defTabSz="685783" rtl="0" eaLnBrk="1" latinLnBrk="0" hangingPunct="1">
              <a:lnSpc>
                <a:spcPct val="90000"/>
              </a:lnSpc>
              <a:spcBef>
                <a:spcPts val="375"/>
              </a:spcBef>
              <a:buClr>
                <a:schemeClr val="accent1"/>
              </a:buClr>
              <a:buFont typeface="Wingdings" panose="05000000000000000000" pitchFamily="2" charset="2"/>
              <a:buChar char="§"/>
              <a:defRPr sz="1351" kern="1200">
                <a:solidFill>
                  <a:schemeClr val="tx1"/>
                </a:solidFill>
                <a:latin typeface="+mj-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Wingdings" panose="05000000000000000000" pitchFamily="2" charset="2"/>
              <a:buNone/>
            </a:pPr>
            <a:r>
              <a:rPr lang="en-US" sz="2400"/>
              <a:t>Visit the </a:t>
            </a:r>
            <a:r>
              <a:rPr lang="en-US" sz="2400" i="1"/>
              <a:t>Case for Inclusion 2024 </a:t>
            </a:r>
            <a:r>
              <a:rPr lang="en-US" sz="2400"/>
              <a:t>website at caseforinclusion.org to access stories, data and other resources beyond the key findings report to aid in your advocacy</a:t>
            </a:r>
          </a:p>
          <a:p>
            <a:pPr marL="0" indent="0">
              <a:buFont typeface="Wingdings" panose="05000000000000000000" pitchFamily="2" charset="2"/>
              <a:buNone/>
            </a:pPr>
            <a:endParaRPr lang="en-US" sz="2400"/>
          </a:p>
          <a:p>
            <a:pPr marL="0" indent="0">
              <a:buFont typeface="Wingdings" panose="05000000000000000000" pitchFamily="2" charset="2"/>
              <a:buNone/>
            </a:pPr>
            <a:r>
              <a:rPr lang="en-US" sz="2400"/>
              <a:t>Use the ANCOR Amplifier at amplifier.ancor.org to lend your voice to calls on our elected officials to take meaningful action in service of this shared vision</a:t>
            </a:r>
          </a:p>
          <a:p>
            <a:pPr marL="0" indent="0">
              <a:buFont typeface="Wingdings" panose="05000000000000000000" pitchFamily="2" charset="2"/>
              <a:buNone/>
            </a:pPr>
            <a:endParaRPr lang="en-US" sz="2400"/>
          </a:p>
          <a:p>
            <a:pPr marL="0" indent="0">
              <a:buFont typeface="Wingdings" panose="05000000000000000000" pitchFamily="2" charset="2"/>
              <a:buNone/>
            </a:pPr>
            <a:r>
              <a:rPr lang="en-US" sz="2400"/>
              <a:t>Connect with a UCP Affiliate in your community at UCP.org to see how you can get involved at a local level</a:t>
            </a:r>
          </a:p>
          <a:p>
            <a:endParaRPr lang="en-US" sz="2400"/>
          </a:p>
        </p:txBody>
      </p:sp>
      <p:pic>
        <p:nvPicPr>
          <p:cNvPr id="7" name="Graphic 6" descr="Badge 1 with solid fill">
            <a:extLst>
              <a:ext uri="{FF2B5EF4-FFF2-40B4-BE49-F238E27FC236}">
                <a16:creationId xmlns:a16="http://schemas.microsoft.com/office/drawing/2014/main" id="{17E815C1-AC0E-768C-2918-78B45F542D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540" y="1193407"/>
            <a:ext cx="791043" cy="791043"/>
          </a:xfrm>
          <a:prstGeom prst="rect">
            <a:avLst/>
          </a:prstGeom>
        </p:spPr>
      </p:pic>
      <p:pic>
        <p:nvPicPr>
          <p:cNvPr id="8" name="Graphic 7" descr="Badge with solid fill">
            <a:extLst>
              <a:ext uri="{FF2B5EF4-FFF2-40B4-BE49-F238E27FC236}">
                <a16:creationId xmlns:a16="http://schemas.microsoft.com/office/drawing/2014/main" id="{6E97EA93-FA89-2927-FB89-B571658EA8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540" y="2616260"/>
            <a:ext cx="791043" cy="791043"/>
          </a:xfrm>
          <a:prstGeom prst="rect">
            <a:avLst/>
          </a:prstGeom>
        </p:spPr>
      </p:pic>
      <p:pic>
        <p:nvPicPr>
          <p:cNvPr id="9" name="Graphic 8" descr="Badge 3 with solid fill">
            <a:extLst>
              <a:ext uri="{FF2B5EF4-FFF2-40B4-BE49-F238E27FC236}">
                <a16:creationId xmlns:a16="http://schemas.microsoft.com/office/drawing/2014/main" id="{05F2BD2D-AAE3-2374-6D69-264F2FF683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308" y="3950792"/>
            <a:ext cx="791043" cy="791043"/>
          </a:xfrm>
          <a:prstGeom prst="rect">
            <a:avLst/>
          </a:prstGeom>
        </p:spPr>
      </p:pic>
    </p:spTree>
    <p:extLst>
      <p:ext uri="{BB962C8B-B14F-4D97-AF65-F5344CB8AC3E}">
        <p14:creationId xmlns:p14="http://schemas.microsoft.com/office/powerpoint/2010/main" val="41801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CF0384-872C-23A6-8DEA-7A00D13F6590}"/>
              </a:ext>
            </a:extLst>
          </p:cNvPr>
          <p:cNvSpPr txBox="1"/>
          <p:nvPr/>
        </p:nvSpPr>
        <p:spPr>
          <a:xfrm>
            <a:off x="1616364" y="1525091"/>
            <a:ext cx="10575637" cy="1903909"/>
          </a:xfrm>
          <a:prstGeom prst="rect">
            <a:avLst/>
          </a:prstGeom>
          <a:solidFill>
            <a:srgbClr val="4D7183"/>
          </a:solidFill>
        </p:spPr>
        <p:txBody>
          <a:bodyPr wrap="square" rtlCol="0">
            <a:spAutoFit/>
          </a:bodyPr>
          <a:lstStyle/>
          <a:p>
            <a:endParaRPr lang="en-US"/>
          </a:p>
        </p:txBody>
      </p:sp>
      <p:sp>
        <p:nvSpPr>
          <p:cNvPr id="5" name="Title 3">
            <a:extLst>
              <a:ext uri="{FF2B5EF4-FFF2-40B4-BE49-F238E27FC236}">
                <a16:creationId xmlns:a16="http://schemas.microsoft.com/office/drawing/2014/main" id="{CE7446F0-B365-AA50-782F-E0AD07C7E22C}"/>
              </a:ext>
            </a:extLst>
          </p:cNvPr>
          <p:cNvSpPr txBox="1">
            <a:spLocks/>
          </p:cNvSpPr>
          <p:nvPr/>
        </p:nvSpPr>
        <p:spPr>
          <a:xfrm>
            <a:off x="2248121" y="2072267"/>
            <a:ext cx="9312121" cy="809555"/>
          </a:xfrm>
          <a:prstGeom prst="rect">
            <a:avLst/>
          </a:prstGeom>
        </p:spPr>
        <p:txBody>
          <a:bodyPr/>
          <a:lstStyle>
            <a:lvl1pPr algn="l" defTabSz="685800" rtl="0" eaLnBrk="1" latinLnBrk="0" hangingPunct="1">
              <a:lnSpc>
                <a:spcPct val="90000"/>
              </a:lnSpc>
              <a:spcBef>
                <a:spcPct val="0"/>
              </a:spcBef>
              <a:buNone/>
              <a:defRPr sz="45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a:ea typeface="+mj-ea"/>
                <a:cs typeface="+mj-cs"/>
              </a:rPr>
              <a:t>Questions?</a:t>
            </a:r>
          </a:p>
        </p:txBody>
      </p:sp>
      <p:pic>
        <p:nvPicPr>
          <p:cNvPr id="7" name="Picture 6">
            <a:extLst>
              <a:ext uri="{FF2B5EF4-FFF2-40B4-BE49-F238E27FC236}">
                <a16:creationId xmlns:a16="http://schemas.microsoft.com/office/drawing/2014/main" id="{0E619F2B-0A6E-145F-F3AC-7888D91805A3}"/>
              </a:ext>
            </a:extLst>
          </p:cNvPr>
          <p:cNvPicPr>
            <a:picLocks noChangeAspect="1"/>
          </p:cNvPicPr>
          <p:nvPr/>
        </p:nvPicPr>
        <p:blipFill>
          <a:blip r:embed="rId2"/>
          <a:stretch>
            <a:fillRect/>
          </a:stretch>
        </p:blipFill>
        <p:spPr>
          <a:xfrm rot="21309913">
            <a:off x="131373" y="1068605"/>
            <a:ext cx="2482612" cy="32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137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8476A54-B01D-4864-DBD1-C0C2AD3D9685}"/>
              </a:ext>
            </a:extLst>
          </p:cNvPr>
          <p:cNvSpPr txBox="1"/>
          <p:nvPr/>
        </p:nvSpPr>
        <p:spPr>
          <a:xfrm>
            <a:off x="0" y="1525091"/>
            <a:ext cx="12192000" cy="2309278"/>
          </a:xfrm>
          <a:prstGeom prst="rect">
            <a:avLst/>
          </a:prstGeom>
          <a:solidFill>
            <a:srgbClr val="4D7183"/>
          </a:solidFill>
        </p:spPr>
        <p:txBody>
          <a:bodyPr wrap="square" rtlCol="0">
            <a:spAutoFit/>
          </a:bodyPr>
          <a:lstStyle/>
          <a:p>
            <a:endParaRPr lang="en-US"/>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lstStyle/>
          <a:p>
            <a:r>
              <a:rPr lang="en-US"/>
              <a:t>Closing Remarks</a:t>
            </a:r>
          </a:p>
        </p:txBody>
      </p:sp>
      <p:sp>
        <p:nvSpPr>
          <p:cNvPr id="7" name="TextBox 6">
            <a:extLst>
              <a:ext uri="{FF2B5EF4-FFF2-40B4-BE49-F238E27FC236}">
                <a16:creationId xmlns:a16="http://schemas.microsoft.com/office/drawing/2014/main" id="{746F9EB0-99D5-6BFB-CA63-3C03CAA3418C}"/>
              </a:ext>
            </a:extLst>
          </p:cNvPr>
          <p:cNvSpPr txBox="1"/>
          <p:nvPr/>
        </p:nvSpPr>
        <p:spPr>
          <a:xfrm>
            <a:off x="6428510" y="2055550"/>
            <a:ext cx="5763490" cy="1384995"/>
          </a:xfrm>
          <a:prstGeom prst="rect">
            <a:avLst/>
          </a:prstGeom>
          <a:noFill/>
        </p:spPr>
        <p:txBody>
          <a:bodyPr wrap="square">
            <a:spAutoFit/>
          </a:bodyPr>
          <a:lstStyle/>
          <a:p>
            <a:pPr marL="0" indent="0">
              <a:buNone/>
            </a:pPr>
            <a:r>
              <a:rPr lang="en-US" sz="2800" b="1">
                <a:solidFill>
                  <a:schemeClr val="bg1"/>
                </a:solidFill>
              </a:rPr>
              <a:t>Barbara Merrill</a:t>
            </a:r>
          </a:p>
          <a:p>
            <a:pPr marL="0" indent="0">
              <a:buNone/>
            </a:pPr>
            <a:r>
              <a:rPr lang="en-US" sz="2800">
                <a:solidFill>
                  <a:schemeClr val="bg1"/>
                </a:solidFill>
              </a:rPr>
              <a:t>Chief Executive Officer</a:t>
            </a:r>
          </a:p>
          <a:p>
            <a:pPr marL="0" indent="0">
              <a:buNone/>
            </a:pPr>
            <a:r>
              <a:rPr lang="en-US" sz="2800">
                <a:solidFill>
                  <a:schemeClr val="bg1"/>
                </a:solidFill>
              </a:rPr>
              <a:t>ANCOR</a:t>
            </a:r>
          </a:p>
        </p:txBody>
      </p:sp>
      <p:pic>
        <p:nvPicPr>
          <p:cNvPr id="8" name="Picture 7">
            <a:extLst>
              <a:ext uri="{FF2B5EF4-FFF2-40B4-BE49-F238E27FC236}">
                <a16:creationId xmlns:a16="http://schemas.microsoft.com/office/drawing/2014/main" id="{D392765F-17C0-33D3-EF34-6AF34F8D26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93455" y="1130369"/>
            <a:ext cx="4202545" cy="42025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854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7363A-0AAA-7500-CE47-398DC6CA61FB}"/>
              </a:ext>
            </a:extLst>
          </p:cNvPr>
          <p:cNvSpPr>
            <a:spLocks noGrp="1"/>
          </p:cNvSpPr>
          <p:nvPr>
            <p:ph idx="1"/>
          </p:nvPr>
        </p:nvSpPr>
        <p:spPr>
          <a:xfrm>
            <a:off x="402771" y="1208317"/>
            <a:ext cx="7447449" cy="4430663"/>
          </a:xfrm>
        </p:spPr>
        <p:txBody>
          <a:bodyPr/>
          <a:lstStyle/>
          <a:p>
            <a:r>
              <a:rPr lang="en-US"/>
              <a:t>This webinar is being recorded; the recording will be shared with registrants within three business days.</a:t>
            </a:r>
          </a:p>
          <a:p>
            <a:endParaRPr lang="en-US"/>
          </a:p>
          <a:p>
            <a:r>
              <a:rPr lang="en-US"/>
              <a:t>Use the Q&amp;A feature in the Zoom control panel to ask questions of today’s speakers.</a:t>
            </a:r>
          </a:p>
          <a:p>
            <a:endParaRPr lang="en-US"/>
          </a:p>
          <a:p>
            <a:r>
              <a:rPr lang="en-US"/>
              <a:t>Use the Chat feature in the Zoom control panel to connect with event organizers if you experience technical difficulties.</a:t>
            </a:r>
          </a:p>
          <a:p>
            <a:endParaRPr lang="en-US"/>
          </a:p>
          <a:p>
            <a:r>
              <a:rPr lang="en-US"/>
              <a:t>Closed captioning is available; click on the ‘CC’ icon in the Zoom control panel to see closed captioning.</a:t>
            </a:r>
          </a:p>
        </p:txBody>
      </p:sp>
      <p:sp>
        <p:nvSpPr>
          <p:cNvPr id="3" name="Title 2">
            <a:extLst>
              <a:ext uri="{FF2B5EF4-FFF2-40B4-BE49-F238E27FC236}">
                <a16:creationId xmlns:a16="http://schemas.microsoft.com/office/drawing/2014/main" id="{73902E1B-869F-43DA-F69B-2A17F9A9BA25}"/>
              </a:ext>
            </a:extLst>
          </p:cNvPr>
          <p:cNvSpPr>
            <a:spLocks noGrp="1"/>
          </p:cNvSpPr>
          <p:nvPr>
            <p:ph type="title"/>
          </p:nvPr>
        </p:nvSpPr>
        <p:spPr/>
        <p:txBody>
          <a:bodyPr/>
          <a:lstStyle/>
          <a:p>
            <a:r>
              <a:rPr lang="en-US"/>
              <a:t>Housekeeping</a:t>
            </a:r>
          </a:p>
        </p:txBody>
      </p:sp>
      <p:pic>
        <p:nvPicPr>
          <p:cNvPr id="7" name="Picture 6" descr="Icon&#10;&#10;Description automatically generated">
            <a:extLst>
              <a:ext uri="{FF2B5EF4-FFF2-40B4-BE49-F238E27FC236}">
                <a16:creationId xmlns:a16="http://schemas.microsoft.com/office/drawing/2014/main" id="{B6C39B66-6A5D-229C-99B7-3010FDCC4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8909" y="1635260"/>
            <a:ext cx="3429000" cy="3429000"/>
          </a:xfrm>
          <a:prstGeom prst="rect">
            <a:avLst/>
          </a:prstGeom>
        </p:spPr>
      </p:pic>
    </p:spTree>
    <p:extLst>
      <p:ext uri="{BB962C8B-B14F-4D97-AF65-F5344CB8AC3E}">
        <p14:creationId xmlns:p14="http://schemas.microsoft.com/office/powerpoint/2010/main" val="419087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402772" y="968171"/>
            <a:ext cx="11386456" cy="4430663"/>
          </a:xfrm>
        </p:spPr>
        <p:txBody>
          <a:bodyPr/>
          <a:lstStyle/>
          <a:p>
            <a:pPr marL="0" indent="0">
              <a:buNone/>
            </a:pPr>
            <a:r>
              <a:rPr lang="en-US" sz="2400" b="1"/>
              <a:t>Opening Remarks</a:t>
            </a:r>
          </a:p>
          <a:p>
            <a:pPr marL="0" indent="0">
              <a:buNone/>
            </a:pPr>
            <a:endParaRPr lang="en-US" sz="1100"/>
          </a:p>
          <a:p>
            <a:pPr marL="0" indent="0">
              <a:buNone/>
            </a:pPr>
            <a:r>
              <a:rPr lang="en-US" sz="2400" b="1"/>
              <a:t>Key Findings Data </a:t>
            </a:r>
          </a:p>
          <a:p>
            <a:pPr marL="0" indent="0">
              <a:buNone/>
            </a:pPr>
            <a:endParaRPr lang="en-US" sz="1100"/>
          </a:p>
          <a:p>
            <a:pPr marL="0" indent="0">
              <a:buNone/>
            </a:pPr>
            <a:r>
              <a:rPr lang="en-US" sz="2400" b="1"/>
              <a:t>From the Field: Panel Discussion</a:t>
            </a:r>
          </a:p>
          <a:p>
            <a:pPr marL="0" indent="0">
              <a:buNone/>
            </a:pPr>
            <a:endParaRPr lang="en-US" sz="1100" b="1"/>
          </a:p>
          <a:p>
            <a:pPr marL="0" indent="0">
              <a:buNone/>
            </a:pPr>
            <a:r>
              <a:rPr lang="en-US" sz="2400" b="1"/>
              <a:t>Policy Blueprint for Sustainable Services</a:t>
            </a:r>
          </a:p>
          <a:p>
            <a:pPr marL="0" indent="0">
              <a:buNone/>
            </a:pPr>
            <a:endParaRPr lang="en-US" sz="1100" b="1"/>
          </a:p>
          <a:p>
            <a:pPr marL="0" indent="0">
              <a:buNone/>
            </a:pPr>
            <a:r>
              <a:rPr lang="en-US" sz="2400" b="1"/>
              <a:t>Audience Q&amp;A</a:t>
            </a:r>
          </a:p>
          <a:p>
            <a:pPr marL="0" indent="0">
              <a:buNone/>
            </a:pPr>
            <a:endParaRPr lang="en-US" sz="1100" b="1"/>
          </a:p>
          <a:p>
            <a:pPr marL="0" indent="0">
              <a:buNone/>
            </a:pPr>
            <a:r>
              <a:rPr lang="en-US" sz="2400" b="1"/>
              <a:t>Closing Remarks</a:t>
            </a:r>
          </a:p>
          <a:p>
            <a:pPr marL="0" indent="0">
              <a:buNone/>
            </a:pPr>
            <a:endParaRPr lang="en-US" sz="2400" b="1"/>
          </a:p>
          <a:p>
            <a:endParaRPr lang="en-US" sz="2400"/>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lstStyle/>
          <a:p>
            <a:r>
              <a:rPr lang="en-US"/>
              <a:t>Today’s Agenda</a:t>
            </a:r>
          </a:p>
        </p:txBody>
      </p:sp>
    </p:spTree>
    <p:extLst>
      <p:ext uri="{BB962C8B-B14F-4D97-AF65-F5344CB8AC3E}">
        <p14:creationId xmlns:p14="http://schemas.microsoft.com/office/powerpoint/2010/main" val="22492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7AA11C-57C2-7560-4B02-BB64318B3615}"/>
              </a:ext>
            </a:extLst>
          </p:cNvPr>
          <p:cNvSpPr txBox="1"/>
          <p:nvPr/>
        </p:nvSpPr>
        <p:spPr>
          <a:xfrm>
            <a:off x="0" y="1525091"/>
            <a:ext cx="12192000" cy="2309278"/>
          </a:xfrm>
          <a:prstGeom prst="rect">
            <a:avLst/>
          </a:prstGeom>
          <a:solidFill>
            <a:srgbClr val="4D7183"/>
          </a:solidFill>
        </p:spPr>
        <p:txBody>
          <a:bodyPr wrap="square" rtlCol="0">
            <a:spAutoFit/>
          </a:bodyPr>
          <a:lstStyle/>
          <a:p>
            <a:endParaRPr lang="en-US"/>
          </a:p>
        </p:txBody>
      </p:sp>
      <p:pic>
        <p:nvPicPr>
          <p:cNvPr id="5" name="Content Placeholder 4" descr="A person in a suit and tie&#10;&#10;Description automatically generated">
            <a:extLst>
              <a:ext uri="{FF2B5EF4-FFF2-40B4-BE49-F238E27FC236}">
                <a16:creationId xmlns:a16="http://schemas.microsoft.com/office/drawing/2014/main" id="{EED2AD49-6DB5-51E3-FF40-5F15417FAF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182" y="1051781"/>
            <a:ext cx="4017818" cy="420254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lstStyle/>
          <a:p>
            <a:r>
              <a:rPr lang="en-US"/>
              <a:t>Opening Remarks</a:t>
            </a:r>
          </a:p>
        </p:txBody>
      </p:sp>
      <p:sp>
        <p:nvSpPr>
          <p:cNvPr id="7" name="TextBox 6">
            <a:extLst>
              <a:ext uri="{FF2B5EF4-FFF2-40B4-BE49-F238E27FC236}">
                <a16:creationId xmlns:a16="http://schemas.microsoft.com/office/drawing/2014/main" id="{746F9EB0-99D5-6BFB-CA63-3C03CAA3418C}"/>
              </a:ext>
            </a:extLst>
          </p:cNvPr>
          <p:cNvSpPr txBox="1"/>
          <p:nvPr/>
        </p:nvSpPr>
        <p:spPr>
          <a:xfrm>
            <a:off x="6428510" y="2046314"/>
            <a:ext cx="5763490" cy="1384995"/>
          </a:xfrm>
          <a:prstGeom prst="rect">
            <a:avLst/>
          </a:prstGeom>
          <a:noFill/>
        </p:spPr>
        <p:txBody>
          <a:bodyPr wrap="square">
            <a:spAutoFit/>
          </a:bodyPr>
          <a:lstStyle/>
          <a:p>
            <a:pPr marL="0" indent="0">
              <a:buNone/>
            </a:pPr>
            <a:r>
              <a:rPr lang="en-US" sz="2800" b="1">
                <a:solidFill>
                  <a:schemeClr val="bg1"/>
                </a:solidFill>
              </a:rPr>
              <a:t>Armando Contreras</a:t>
            </a:r>
          </a:p>
          <a:p>
            <a:pPr marL="0" indent="0">
              <a:buNone/>
            </a:pPr>
            <a:r>
              <a:rPr lang="en-US" sz="2800">
                <a:solidFill>
                  <a:schemeClr val="bg1"/>
                </a:solidFill>
              </a:rPr>
              <a:t>President &amp; CEO</a:t>
            </a:r>
          </a:p>
          <a:p>
            <a:pPr marL="0" indent="0">
              <a:buNone/>
            </a:pPr>
            <a:r>
              <a:rPr lang="en-US" sz="2800">
                <a:solidFill>
                  <a:schemeClr val="bg1"/>
                </a:solidFill>
              </a:rPr>
              <a:t>United Cerebral Palsy (UCP)</a:t>
            </a:r>
          </a:p>
        </p:txBody>
      </p:sp>
    </p:spTree>
    <p:extLst>
      <p:ext uri="{BB962C8B-B14F-4D97-AF65-F5344CB8AC3E}">
        <p14:creationId xmlns:p14="http://schemas.microsoft.com/office/powerpoint/2010/main" val="222314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CF0384-872C-23A6-8DEA-7A00D13F6590}"/>
              </a:ext>
            </a:extLst>
          </p:cNvPr>
          <p:cNvSpPr txBox="1"/>
          <p:nvPr/>
        </p:nvSpPr>
        <p:spPr>
          <a:xfrm>
            <a:off x="2184614" y="1525091"/>
            <a:ext cx="10007386" cy="2309278"/>
          </a:xfrm>
          <a:prstGeom prst="rect">
            <a:avLst/>
          </a:prstGeom>
          <a:solidFill>
            <a:srgbClr val="4D7183"/>
          </a:solidFill>
        </p:spPr>
        <p:txBody>
          <a:bodyPr wrap="square" rtlCol="0">
            <a:spAutoFit/>
          </a:bodyPr>
          <a:lstStyle/>
          <a:p>
            <a:endParaRPr lang="en-US"/>
          </a:p>
        </p:txBody>
      </p:sp>
      <p:sp>
        <p:nvSpPr>
          <p:cNvPr id="5" name="Title 3">
            <a:extLst>
              <a:ext uri="{FF2B5EF4-FFF2-40B4-BE49-F238E27FC236}">
                <a16:creationId xmlns:a16="http://schemas.microsoft.com/office/drawing/2014/main" id="{CE7446F0-B365-AA50-782F-E0AD07C7E22C}"/>
              </a:ext>
            </a:extLst>
          </p:cNvPr>
          <p:cNvSpPr txBox="1">
            <a:spLocks/>
          </p:cNvSpPr>
          <p:nvPr/>
        </p:nvSpPr>
        <p:spPr>
          <a:xfrm>
            <a:off x="3092315" y="1977453"/>
            <a:ext cx="8191984" cy="809555"/>
          </a:xfrm>
          <a:prstGeom prst="rect">
            <a:avLst/>
          </a:prstGeom>
        </p:spPr>
        <p:txBody>
          <a:bodyPr/>
          <a:lstStyle>
            <a:lvl1pPr algn="l" defTabSz="685800" rtl="0" eaLnBrk="1" latinLnBrk="0" hangingPunct="1">
              <a:lnSpc>
                <a:spcPct val="90000"/>
              </a:lnSpc>
              <a:spcBef>
                <a:spcPct val="0"/>
              </a:spcBef>
              <a:buNone/>
              <a:defRPr sz="45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a:ea typeface="+mj-ea"/>
                <a:cs typeface="+mj-cs"/>
              </a:rPr>
              <a:t>Key Findings Data</a:t>
            </a:r>
          </a:p>
        </p:txBody>
      </p:sp>
      <p:sp>
        <p:nvSpPr>
          <p:cNvPr id="6" name="Subtitle 4">
            <a:extLst>
              <a:ext uri="{FF2B5EF4-FFF2-40B4-BE49-F238E27FC236}">
                <a16:creationId xmlns:a16="http://schemas.microsoft.com/office/drawing/2014/main" id="{667E09C1-2D08-84EA-BCD7-BA47CE06E425}"/>
              </a:ext>
            </a:extLst>
          </p:cNvPr>
          <p:cNvSpPr txBox="1">
            <a:spLocks/>
          </p:cNvSpPr>
          <p:nvPr/>
        </p:nvSpPr>
        <p:spPr>
          <a:xfrm>
            <a:off x="3304751" y="2968956"/>
            <a:ext cx="7767112" cy="865413"/>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a:solidFill>
                  <a:schemeClr val="bg1"/>
                </a:solidFill>
              </a:rPr>
              <a:t>Lydia Dawson, ANCOR</a:t>
            </a:r>
          </a:p>
        </p:txBody>
      </p:sp>
      <p:pic>
        <p:nvPicPr>
          <p:cNvPr id="7" name="Picture 6">
            <a:extLst>
              <a:ext uri="{FF2B5EF4-FFF2-40B4-BE49-F238E27FC236}">
                <a16:creationId xmlns:a16="http://schemas.microsoft.com/office/drawing/2014/main" id="{0E619F2B-0A6E-145F-F3AC-7888D91805A3}"/>
              </a:ext>
            </a:extLst>
          </p:cNvPr>
          <p:cNvPicPr>
            <a:picLocks noChangeAspect="1"/>
          </p:cNvPicPr>
          <p:nvPr/>
        </p:nvPicPr>
        <p:blipFill>
          <a:blip r:embed="rId2"/>
          <a:stretch>
            <a:fillRect/>
          </a:stretch>
        </p:blipFill>
        <p:spPr>
          <a:xfrm rot="21309913">
            <a:off x="131373" y="1068605"/>
            <a:ext cx="2482612" cy="32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890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a:xfrm>
            <a:off x="402772" y="279515"/>
            <a:ext cx="11632210" cy="786038"/>
          </a:xfrm>
        </p:spPr>
        <p:txBody>
          <a:bodyPr/>
          <a:lstStyle/>
          <a:p>
            <a:r>
              <a:rPr lang="en-US"/>
              <a:t>The State of America’s Direct Support Workforce Crisis 2023</a:t>
            </a:r>
          </a:p>
        </p:txBody>
      </p:sp>
      <p:pic>
        <p:nvPicPr>
          <p:cNvPr id="6" name="Picture 5">
            <a:extLst>
              <a:ext uri="{FF2B5EF4-FFF2-40B4-BE49-F238E27FC236}">
                <a16:creationId xmlns:a16="http://schemas.microsoft.com/office/drawing/2014/main" id="{DC49F041-3603-7088-22E7-86AA5130DFE4}"/>
              </a:ext>
            </a:extLst>
          </p:cNvPr>
          <p:cNvPicPr>
            <a:picLocks noChangeAspect="1"/>
          </p:cNvPicPr>
          <p:nvPr/>
        </p:nvPicPr>
        <p:blipFill>
          <a:blip r:embed="rId3"/>
          <a:stretch>
            <a:fillRect/>
          </a:stretch>
        </p:blipFill>
        <p:spPr>
          <a:xfrm>
            <a:off x="3584361" y="1065553"/>
            <a:ext cx="5023277" cy="49405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38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522515" y="1065553"/>
            <a:ext cx="6337997" cy="4430663"/>
          </a:xfrm>
        </p:spPr>
        <p:txBody>
          <a:bodyPr lIns="91440" tIns="45720" rIns="91440" bIns="45720" anchor="t"/>
          <a:lstStyle/>
          <a:p>
            <a:pPr marL="170815" indent="-170815"/>
            <a:r>
              <a:rPr lang="en-US" sz="2400"/>
              <a:t>Hourly wage for direct support professionals (DSP) wages </a:t>
            </a:r>
            <a:r>
              <a:rPr lang="en-US" sz="2400" b="1"/>
              <a:t>increased from $13.61 in 2020 to $14.41 in 2021</a:t>
            </a:r>
            <a:r>
              <a:rPr lang="en-US" sz="2400"/>
              <a:t>. </a:t>
            </a:r>
            <a:endParaRPr lang="en-US"/>
          </a:p>
          <a:p>
            <a:pPr marL="170815" indent="-170815"/>
            <a:r>
              <a:rPr lang="en-US" sz="2400">
                <a:latin typeface="+mn-lt"/>
              </a:rPr>
              <a:t>Vacancy</a:t>
            </a:r>
            <a:r>
              <a:rPr lang="en-US" sz="2400"/>
              <a:t> rates for both full- and part-time DSP positions increased substantially, with </a:t>
            </a:r>
            <a:r>
              <a:rPr lang="en-US" sz="2400" b="1"/>
              <a:t>full-time vacancy rates increasing to 16.5% and part-time vacancy rates increasing to 20.3%</a:t>
            </a:r>
            <a:r>
              <a:rPr lang="en-US" sz="2400"/>
              <a:t>. </a:t>
            </a:r>
            <a:endParaRPr lang="en-US" sz="2400">
              <a:cs typeface="Arial" panose="020B0604020202020204"/>
            </a:endParaRPr>
          </a:p>
          <a:p>
            <a:pPr marL="170815" indent="-170815"/>
            <a:r>
              <a:rPr lang="en-US" sz="2400"/>
              <a:t>Nationally, there were </a:t>
            </a:r>
            <a:r>
              <a:rPr lang="en-US" sz="2400" b="1"/>
              <a:t>497,354 people with I/DD on state waiting lists</a:t>
            </a:r>
            <a:r>
              <a:rPr lang="en-US" sz="2400"/>
              <a:t> for home- and community-based services (HCBS) waivers. </a:t>
            </a:r>
            <a:endParaRPr lang="en-US" sz="2400">
              <a:cs typeface="Arial" panose="020B0604020202020204"/>
            </a:endParaRPr>
          </a:p>
          <a:p>
            <a:pPr marL="0" indent="0">
              <a:buNone/>
            </a:pPr>
            <a:endParaRPr lang="en-US"/>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lstStyle/>
          <a:p>
            <a:r>
              <a:rPr lang="en-US" sz="3100" b="1"/>
              <a:t>Temporary Measures Foster Hope for Permanent Solutions </a:t>
            </a:r>
            <a:endParaRPr lang="en-US" sz="3100"/>
          </a:p>
        </p:txBody>
      </p:sp>
      <p:pic>
        <p:nvPicPr>
          <p:cNvPr id="6" name="Picture 5">
            <a:extLst>
              <a:ext uri="{FF2B5EF4-FFF2-40B4-BE49-F238E27FC236}">
                <a16:creationId xmlns:a16="http://schemas.microsoft.com/office/drawing/2014/main" id="{5A078243-79F6-7C40-488F-4B00A39F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421" y="1220107"/>
            <a:ext cx="3402530" cy="4418870"/>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6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FFD3B-6BCB-4426-867A-03D44B19BF9E}"/>
              </a:ext>
            </a:extLst>
          </p:cNvPr>
          <p:cNvSpPr>
            <a:spLocks noGrp="1"/>
          </p:cNvSpPr>
          <p:nvPr>
            <p:ph idx="1"/>
          </p:nvPr>
        </p:nvSpPr>
        <p:spPr>
          <a:xfrm>
            <a:off x="522515" y="1065553"/>
            <a:ext cx="5693228" cy="4430663"/>
          </a:xfrm>
        </p:spPr>
        <p:txBody>
          <a:bodyPr lIns="91440" tIns="45720" rIns="91440" bIns="45720" anchor="t"/>
          <a:lstStyle/>
          <a:p>
            <a:pPr marL="170815" indent="-170815"/>
            <a:r>
              <a:rPr lang="en-US" sz="2400" b="1"/>
              <a:t>17 states + DC</a:t>
            </a:r>
            <a:r>
              <a:rPr lang="en-US" sz="2400"/>
              <a:t> have closed all their public residential facilities (PRFs), state-run facilities housing sixteen or more people with I/DD.</a:t>
            </a:r>
            <a:endParaRPr lang="en-US"/>
          </a:p>
          <a:p>
            <a:pPr marL="170815" indent="-170815"/>
            <a:r>
              <a:rPr lang="en-US" sz="2400" b="1"/>
              <a:t>38 states </a:t>
            </a:r>
            <a:r>
              <a:rPr lang="en-US" sz="2400"/>
              <a:t>participated in the federal Money Follows the Person program, ear-marked to support the transition from institutions to HCBS. </a:t>
            </a:r>
            <a:endParaRPr lang="en-US" sz="2400">
              <a:cs typeface="Arial"/>
            </a:endParaRPr>
          </a:p>
          <a:p>
            <a:pPr marL="170815" indent="-170815"/>
            <a:r>
              <a:rPr lang="en-US" sz="2400" b="1"/>
              <a:t>18 demonstration waivers</a:t>
            </a:r>
            <a:r>
              <a:rPr lang="en-US" sz="2400"/>
              <a:t> that include initiatives to address social determinants of health have been approved, with 17 more pending. </a:t>
            </a:r>
            <a:endParaRPr lang="en-US" sz="2400">
              <a:cs typeface="Arial"/>
            </a:endParaRPr>
          </a:p>
          <a:p>
            <a:pPr marL="0" indent="0">
              <a:buNone/>
            </a:pPr>
            <a:endParaRPr lang="en-US"/>
          </a:p>
        </p:txBody>
      </p:sp>
      <p:sp>
        <p:nvSpPr>
          <p:cNvPr id="3" name="Title 2">
            <a:extLst>
              <a:ext uri="{FF2B5EF4-FFF2-40B4-BE49-F238E27FC236}">
                <a16:creationId xmlns:a16="http://schemas.microsoft.com/office/drawing/2014/main" id="{5EAEDEB3-BE84-4B34-B4E2-0A179BA2CCF4}"/>
              </a:ext>
            </a:extLst>
          </p:cNvPr>
          <p:cNvSpPr>
            <a:spLocks noGrp="1"/>
          </p:cNvSpPr>
          <p:nvPr>
            <p:ph type="title"/>
          </p:nvPr>
        </p:nvSpPr>
        <p:spPr/>
        <p:txBody>
          <a:bodyPr/>
          <a:lstStyle/>
          <a:p>
            <a:r>
              <a:rPr lang="en-US" sz="3100" b="1"/>
              <a:t>Temporary Measures Foster Hope for Permanent Solutions </a:t>
            </a:r>
            <a:endParaRPr lang="en-US" sz="3100"/>
          </a:p>
        </p:txBody>
      </p:sp>
      <p:pic>
        <p:nvPicPr>
          <p:cNvPr id="6" name="Picture 5">
            <a:extLst>
              <a:ext uri="{FF2B5EF4-FFF2-40B4-BE49-F238E27FC236}">
                <a16:creationId xmlns:a16="http://schemas.microsoft.com/office/drawing/2014/main" id="{5A078243-79F6-7C40-488F-4B00A39F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421" y="1220107"/>
            <a:ext cx="3402530" cy="4418870"/>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38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4860ED-3EB9-81C4-EBAD-D52CB9FB00F0}"/>
              </a:ext>
            </a:extLst>
          </p:cNvPr>
          <p:cNvSpPr txBox="1"/>
          <p:nvPr/>
        </p:nvSpPr>
        <p:spPr>
          <a:xfrm>
            <a:off x="1616364" y="933972"/>
            <a:ext cx="10575637" cy="1903909"/>
          </a:xfrm>
          <a:prstGeom prst="rect">
            <a:avLst/>
          </a:prstGeom>
          <a:solidFill>
            <a:srgbClr val="4D7183"/>
          </a:solidFill>
        </p:spPr>
        <p:txBody>
          <a:bodyPr wrap="square" rtlCol="0">
            <a:spAutoFit/>
          </a:bodyPr>
          <a:lstStyle/>
          <a:p>
            <a:endParaRPr lang="en-US"/>
          </a:p>
        </p:txBody>
      </p:sp>
      <p:sp>
        <p:nvSpPr>
          <p:cNvPr id="5" name="Title 3">
            <a:extLst>
              <a:ext uri="{FF2B5EF4-FFF2-40B4-BE49-F238E27FC236}">
                <a16:creationId xmlns:a16="http://schemas.microsoft.com/office/drawing/2014/main" id="{CE7446F0-B365-AA50-782F-E0AD07C7E22C}"/>
              </a:ext>
            </a:extLst>
          </p:cNvPr>
          <p:cNvSpPr txBox="1">
            <a:spLocks/>
          </p:cNvSpPr>
          <p:nvPr/>
        </p:nvSpPr>
        <p:spPr>
          <a:xfrm>
            <a:off x="2745359" y="1537458"/>
            <a:ext cx="9312121" cy="809555"/>
          </a:xfrm>
          <a:prstGeom prst="rect">
            <a:avLst/>
          </a:prstGeom>
        </p:spPr>
        <p:txBody>
          <a:bodyPr/>
          <a:lstStyle>
            <a:lvl1pPr algn="l" defTabSz="685800" rtl="0" eaLnBrk="1" latinLnBrk="0" hangingPunct="1">
              <a:lnSpc>
                <a:spcPct val="90000"/>
              </a:lnSpc>
              <a:spcBef>
                <a:spcPct val="0"/>
              </a:spcBef>
              <a:buNone/>
              <a:defRPr sz="4500" kern="1200">
                <a:solidFill>
                  <a:schemeClr val="bg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a:ea typeface="+mj-ea"/>
                <a:cs typeface="+mj-cs"/>
              </a:rPr>
              <a:t>From the Field: Panel Discussion</a:t>
            </a:r>
          </a:p>
        </p:txBody>
      </p:sp>
      <p:sp>
        <p:nvSpPr>
          <p:cNvPr id="6" name="Subtitle 4">
            <a:extLst>
              <a:ext uri="{FF2B5EF4-FFF2-40B4-BE49-F238E27FC236}">
                <a16:creationId xmlns:a16="http://schemas.microsoft.com/office/drawing/2014/main" id="{667E09C1-2D08-84EA-BCD7-BA47CE06E425}"/>
              </a:ext>
            </a:extLst>
          </p:cNvPr>
          <p:cNvSpPr txBox="1">
            <a:spLocks/>
          </p:cNvSpPr>
          <p:nvPr/>
        </p:nvSpPr>
        <p:spPr>
          <a:xfrm>
            <a:off x="3424233" y="3065819"/>
            <a:ext cx="6772123" cy="2782461"/>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Clr>
                <a:schemeClr val="accent1"/>
              </a:buClr>
              <a:buFont typeface="Wingdings" panose="05000000000000000000" pitchFamily="2" charset="2"/>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600"/>
          </a:p>
          <a:p>
            <a:pPr marL="0" indent="0">
              <a:buNone/>
            </a:pPr>
            <a:r>
              <a:rPr lang="en-US" sz="2400" b="1"/>
              <a:t>Kentay Garvin</a:t>
            </a:r>
            <a:r>
              <a:rPr lang="en-US" sz="2400"/>
              <a:t>, UCP of Central Arizona</a:t>
            </a:r>
            <a:endParaRPr lang="en-US" sz="2400">
              <a:cs typeface="Arial"/>
            </a:endParaRPr>
          </a:p>
          <a:p>
            <a:pPr marL="0" indent="0">
              <a:buNone/>
            </a:pPr>
            <a:r>
              <a:rPr lang="en-US" sz="2400" b="1"/>
              <a:t>Rachel Neumann</a:t>
            </a:r>
            <a:r>
              <a:rPr lang="en-US" sz="2400"/>
              <a:t>, COF Training Services</a:t>
            </a:r>
            <a:endParaRPr lang="en-US" sz="2400">
              <a:cs typeface="Arial"/>
            </a:endParaRPr>
          </a:p>
          <a:p>
            <a:pPr marL="0" indent="0">
              <a:buNone/>
            </a:pPr>
            <a:r>
              <a:rPr lang="en-US" sz="2400" b="1"/>
              <a:t>Grey Persons</a:t>
            </a:r>
            <a:r>
              <a:rPr lang="en-US" sz="2400"/>
              <a:t>, Hope House Foundation</a:t>
            </a:r>
            <a:endParaRPr lang="en-US" sz="2400">
              <a:cs typeface="Arial"/>
            </a:endParaRPr>
          </a:p>
          <a:p>
            <a:pPr marL="0" indent="0">
              <a:buNone/>
            </a:pPr>
            <a:r>
              <a:rPr lang="en-US" sz="2400" b="1"/>
              <a:t>James Garcia</a:t>
            </a:r>
            <a:r>
              <a:rPr lang="en-US" sz="2400"/>
              <a:t>, UCP (moderator)</a:t>
            </a:r>
            <a:endParaRPr lang="en-US" sz="2400">
              <a:cs typeface="Arial"/>
            </a:endParaRPr>
          </a:p>
          <a:p>
            <a:pPr marL="0" indent="0">
              <a:buNone/>
            </a:pPr>
            <a:endParaRPr lang="en-US" sz="2200"/>
          </a:p>
        </p:txBody>
      </p:sp>
      <p:pic>
        <p:nvPicPr>
          <p:cNvPr id="7" name="Picture 6">
            <a:extLst>
              <a:ext uri="{FF2B5EF4-FFF2-40B4-BE49-F238E27FC236}">
                <a16:creationId xmlns:a16="http://schemas.microsoft.com/office/drawing/2014/main" id="{0E619F2B-0A6E-145F-F3AC-7888D91805A3}"/>
              </a:ext>
            </a:extLst>
          </p:cNvPr>
          <p:cNvPicPr>
            <a:picLocks noChangeAspect="1"/>
          </p:cNvPicPr>
          <p:nvPr/>
        </p:nvPicPr>
        <p:blipFill>
          <a:blip r:embed="rId2"/>
          <a:stretch>
            <a:fillRect/>
          </a:stretch>
        </p:blipFill>
        <p:spPr>
          <a:xfrm rot="21309913">
            <a:off x="131373" y="477486"/>
            <a:ext cx="2482612" cy="3222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626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FED-2016">
  <a:themeElements>
    <a:clrScheme name="Custom 9">
      <a:dk1>
        <a:sysClr val="windowText" lastClr="000000"/>
      </a:dk1>
      <a:lt1>
        <a:sysClr val="window" lastClr="FFFFFF"/>
      </a:lt1>
      <a:dk2>
        <a:srgbClr val="44546A"/>
      </a:dk2>
      <a:lt2>
        <a:srgbClr val="E7E6E6"/>
      </a:lt2>
      <a:accent1>
        <a:srgbClr val="F58220"/>
      </a:accent1>
      <a:accent2>
        <a:srgbClr val="F3B917"/>
      </a:accent2>
      <a:accent3>
        <a:srgbClr val="214184"/>
      </a:accent3>
      <a:accent4>
        <a:srgbClr val="48A1FA"/>
      </a:accent4>
      <a:accent5>
        <a:srgbClr val="6ABF4B"/>
      </a:accent5>
      <a:accent6>
        <a:srgbClr val="D3ECB9"/>
      </a:accent6>
      <a:hlink>
        <a:srgbClr val="0563C1"/>
      </a:hlink>
      <a:folHlink>
        <a:srgbClr val="C55A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ED-2016" id="{A0BC9EB1-A570-47D8-B524-3358F77C1A25}" vid="{1B712AB6-8395-458D-9053-FE5E3DEA0B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4269CD6EF494A80525BCA5841C0A6" ma:contentTypeVersion="18" ma:contentTypeDescription="Create a new document." ma:contentTypeScope="" ma:versionID="76e2d8fd6e7079736b6458798087ab1a">
  <xsd:schema xmlns:xsd="http://www.w3.org/2001/XMLSchema" xmlns:xs="http://www.w3.org/2001/XMLSchema" xmlns:p="http://schemas.microsoft.com/office/2006/metadata/properties" xmlns:ns2="9872adaa-3159-47aa-8aba-90ec1f775ed5" xmlns:ns3="9e0dcafb-52ed-4019-bff5-2bbb932a3d7f" targetNamespace="http://schemas.microsoft.com/office/2006/metadata/properties" ma:root="true" ma:fieldsID="d4f383bce14de32f23d1d5abafcc2641" ns2:_="" ns3:_="">
    <xsd:import namespace="9872adaa-3159-47aa-8aba-90ec1f775ed5"/>
    <xsd:import namespace="9e0dcafb-52ed-4019-bff5-2bbb932a3d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2adaa-3159-47aa-8aba-90ec1f775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169bdf-c623-4359-a7d7-b435879297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dcafb-52ed-4019-bff5-2bbb932a3d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b59b5d-7fe4-495a-b13f-3ad9ccdc38d7}" ma:internalName="TaxCatchAll" ma:showField="CatchAllData" ma:web="9e0dcafb-52ed-4019-bff5-2bbb932a3d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2adaa-3159-47aa-8aba-90ec1f775ed5">
      <Terms xmlns="http://schemas.microsoft.com/office/infopath/2007/PartnerControls"/>
    </lcf76f155ced4ddcb4097134ff3c332f>
    <TaxCatchAll xmlns="9e0dcafb-52ed-4019-bff5-2bbb932a3d7f" xsi:nil="true"/>
    <SharedWithUsers xmlns="9e0dcafb-52ed-4019-bff5-2bbb932a3d7f">
      <UserInfo>
        <DisplayName>Sean Luechtefeld</DisplayName>
        <AccountId>22</AccountId>
        <AccountType/>
      </UserInfo>
      <UserInfo>
        <DisplayName>Lydia Dawson</DisplayName>
        <AccountId>271</AccountId>
        <AccountType/>
      </UserInfo>
      <UserInfo>
        <DisplayName>Alli Strong-Martin</DisplayName>
        <AccountId>666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A04CB-5E7D-4E5E-B612-BB8F43DB7039}">
  <ds:schemaRefs>
    <ds:schemaRef ds:uri="9872adaa-3159-47aa-8aba-90ec1f775ed5"/>
    <ds:schemaRef ds:uri="9e0dcafb-52ed-4019-bff5-2bbb932a3d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AA73CE-8266-4462-B455-8FEDC2B7C2EB}">
  <ds:schemaRefs>
    <ds:schemaRef ds:uri="3fd5114a-d461-4a2e-9d09-4880d354d424"/>
    <ds:schemaRef ds:uri="9872adaa-3159-47aa-8aba-90ec1f775ed5"/>
    <ds:schemaRef ds:uri="9e0dcafb-52ed-4019-bff5-2bbb932a3d7f"/>
    <ds:schemaRef ds:uri="dec43b2d-fef4-46b2-88d1-72af730325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0DB8E3-C2AF-4650-9C4E-CB94F5E38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CFED</Template>
  <TotalTime>0</TotalTime>
  <Words>928</Words>
  <Application>Microsoft Office PowerPoint</Application>
  <PresentationFormat>Widescreen</PresentationFormat>
  <Paragraphs>81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CFED-2016</vt:lpstr>
      <vt:lpstr>PowerPoint Presentation</vt:lpstr>
      <vt:lpstr>Housekeeping</vt:lpstr>
      <vt:lpstr>Today’s Agenda</vt:lpstr>
      <vt:lpstr>Opening Remarks</vt:lpstr>
      <vt:lpstr>PowerPoint Presentation</vt:lpstr>
      <vt:lpstr>The State of America’s Direct Support Workforce Crisis 2023</vt:lpstr>
      <vt:lpstr>Temporary Measures Foster Hope for Permanent Solutions </vt:lpstr>
      <vt:lpstr>Temporary Measures Foster Hope for Permanent Solutions </vt:lpstr>
      <vt:lpstr>PowerPoint Presentation</vt:lpstr>
      <vt:lpstr>PowerPoint Presentation</vt:lpstr>
      <vt:lpstr>Recommendations for the Biden Administration</vt:lpstr>
      <vt:lpstr>Recommendations for the Biden Administration</vt:lpstr>
      <vt:lpstr>Recommendations for the 118th Congress</vt:lpstr>
      <vt:lpstr>Recommendations for the 118th Congress</vt:lpstr>
      <vt:lpstr>Recommendations for States</vt:lpstr>
      <vt:lpstr>Recommendations for States</vt:lpstr>
      <vt:lpstr>What You Should Do</vt:lpstr>
      <vt:lpstr>PowerPoint Presentation</vt:lpstr>
      <vt:lpstr>Closing Remarks</vt:lpstr>
    </vt:vector>
  </TitlesOfParts>
  <Company>CFED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Arjona</dc:creator>
  <cp:lastModifiedBy>Sean Luechtefeld</cp:lastModifiedBy>
  <cp:revision>2</cp:revision>
  <dcterms:created xsi:type="dcterms:W3CDTF">2017-05-17T19:23:58Z</dcterms:created>
  <dcterms:modified xsi:type="dcterms:W3CDTF">2024-03-06T21:33:14Z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0x010100ECD4269CD6EF494A80525BCA5841C0A6</vt:lpwstr>
  </property>
  <property fmtid="{D5CDD505-2E9C-101B-9397-08002B2CF9AE}" pid="3" name="Order">
    <vt:r8>47500</vt:r8>
  </property>
  <property fmtid="{D5CDD505-2E9C-101B-9397-08002B2CF9AE}" pid="4" name="MediaServiceImageTags">
    <vt:lpwstr/>
  </property>
</Properties>
</file>